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s/comment1.xml" ContentType="application/vnd.openxmlformats-officedocument.presentationml.comments+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3"/>
  </p:sldIdLst>
  <p:sldSz cx="13004800" cy="9753600"/>
  <p:notesSz cx="6858000" cy="9144000"/>
  <p:defaultTextStyle>
    <a:lvl1pPr algn="ctr" defTabSz="584200">
      <a:defRPr sz="3800">
        <a:solidFill>
          <a:srgbClr val="FFFFFF"/>
        </a:solidFill>
        <a:latin typeface="+mn-lt"/>
        <a:ea typeface="+mn-ea"/>
        <a:cs typeface="+mn-cs"/>
        <a:sym typeface="Helvetica Light"/>
      </a:defRPr>
    </a:lvl1pPr>
    <a:lvl2pPr indent="228600" algn="ctr" defTabSz="584200">
      <a:defRPr sz="3800">
        <a:solidFill>
          <a:srgbClr val="FFFFFF"/>
        </a:solidFill>
        <a:latin typeface="+mn-lt"/>
        <a:ea typeface="+mn-ea"/>
        <a:cs typeface="+mn-cs"/>
        <a:sym typeface="Helvetica Light"/>
      </a:defRPr>
    </a:lvl2pPr>
    <a:lvl3pPr indent="457200" algn="ctr" defTabSz="584200">
      <a:defRPr sz="3800">
        <a:solidFill>
          <a:srgbClr val="FFFFFF"/>
        </a:solidFill>
        <a:latin typeface="+mn-lt"/>
        <a:ea typeface="+mn-ea"/>
        <a:cs typeface="+mn-cs"/>
        <a:sym typeface="Helvetica Light"/>
      </a:defRPr>
    </a:lvl3pPr>
    <a:lvl4pPr indent="685800" algn="ctr" defTabSz="584200">
      <a:defRPr sz="3800">
        <a:solidFill>
          <a:srgbClr val="FFFFFF"/>
        </a:solidFill>
        <a:latin typeface="+mn-lt"/>
        <a:ea typeface="+mn-ea"/>
        <a:cs typeface="+mn-cs"/>
        <a:sym typeface="Helvetica Light"/>
      </a:defRPr>
    </a:lvl4pPr>
    <a:lvl5pPr indent="914400" algn="ctr" defTabSz="584200">
      <a:defRPr sz="3800">
        <a:solidFill>
          <a:srgbClr val="FFFFFF"/>
        </a:solidFill>
        <a:latin typeface="+mn-lt"/>
        <a:ea typeface="+mn-ea"/>
        <a:cs typeface="+mn-cs"/>
        <a:sym typeface="Helvetica Light"/>
      </a:defRPr>
    </a:lvl5pPr>
    <a:lvl6pPr indent="1143000" algn="ctr" defTabSz="584200">
      <a:defRPr sz="3800">
        <a:solidFill>
          <a:srgbClr val="FFFFFF"/>
        </a:solidFill>
        <a:latin typeface="+mn-lt"/>
        <a:ea typeface="+mn-ea"/>
        <a:cs typeface="+mn-cs"/>
        <a:sym typeface="Helvetica Light"/>
      </a:defRPr>
    </a:lvl6pPr>
    <a:lvl7pPr indent="1371600" algn="ctr" defTabSz="584200">
      <a:defRPr sz="3800">
        <a:solidFill>
          <a:srgbClr val="FFFFFF"/>
        </a:solidFill>
        <a:latin typeface="+mn-lt"/>
        <a:ea typeface="+mn-ea"/>
        <a:cs typeface="+mn-cs"/>
        <a:sym typeface="Helvetica Light"/>
      </a:defRPr>
    </a:lvl7pPr>
    <a:lvl8pPr indent="1600200" algn="ctr" defTabSz="584200">
      <a:defRPr sz="3800">
        <a:solidFill>
          <a:srgbClr val="FFFFFF"/>
        </a:solidFill>
        <a:latin typeface="+mn-lt"/>
        <a:ea typeface="+mn-ea"/>
        <a:cs typeface="+mn-cs"/>
        <a:sym typeface="Helvetica Light"/>
      </a:defRPr>
    </a:lvl8pPr>
    <a:lvl9pPr indent="1828800" algn="ctr" defTabSz="584200">
      <a:defRPr sz="3800">
        <a:solidFill>
          <a:srgbClr val="FFFFFF"/>
        </a:solidFill>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nyun Zhao" initials="XZ" lastIdx="2" clrIdx="0"/>
  <p:cmAuthor id="1" name="龑 赵" initials="龑赵"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189B1A"/>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A43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rgbClr val="E8A433"/>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comments" Target="comments/comment1.xml"/><Relationship Id="rId23" Type="http://schemas.openxmlformats.org/officeDocument/2006/relationships/slide" Target="slides/slide1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1-17T10:45:10.086" idx="1">
    <p:pos x="4096" y="3309"/>
    <p:text>I would like to thank all of our team members’ efforts of working on our project. Without your efforts, the</p:text>
  </p:cm>
  <p:cm authorId="1" dt="2014-11-16T23:26:08.864" idx="1">
    <p:pos x="6474" y="-199"/>
    <p:text>Product Backlog is sprint backlog actually.
</p:text>
  </p:cm>
  <p:cm authorId="0" dt="2014-11-17T10:45:30.671" idx="2">
    <p:pos x="4508" y="4996"/>
    <p:text>I would like to thank all of our team members’ efforts of working on our project. Without your efforts, the</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 name="Shape 34"/>
          <p:cNvSpPr/>
          <p:nvPr>
            <p:ph type="sldImg"/>
          </p:nvPr>
        </p:nvSpPr>
        <p:spPr>
          <a:prstGeom prst="rect">
            <a:avLst/>
          </a:prstGeom>
        </p:spPr>
        <p:txBody>
          <a:bodyPr/>
          <a:lstStyle/>
          <a:p>
            <a:pPr lvl="0"/>
          </a:p>
        </p:txBody>
      </p:sp>
      <p:sp>
        <p:nvSpPr>
          <p:cNvPr id="35" name="Shape 35"/>
          <p:cNvSpPr/>
          <p:nvPr>
            <p:ph type="body" sz="quarter" idx="1"/>
          </p:nvPr>
        </p:nvSpPr>
        <p:spPr>
          <a:prstGeom prst="rect">
            <a:avLst/>
          </a:prstGeom>
        </p:spPr>
        <p:txBody>
          <a:bodyPr/>
          <a:lstStyle/>
          <a:p>
            <a:pPr lvl="0">
              <a:defRPr sz="1800"/>
            </a:pPr>
            <a:r>
              <a:rPr sz="2200"/>
              <a:t>In today’s presentation, I want to introduce the progress of our first sprint, the issues of the project that we are trying to solve, and the future planning.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lvl="0"/>
          </a:p>
        </p:txBody>
      </p:sp>
      <p:sp>
        <p:nvSpPr>
          <p:cNvPr id="131" name="Shape 131"/>
          <p:cNvSpPr/>
          <p:nvPr>
            <p:ph type="body" sz="quarter" idx="1"/>
          </p:nvPr>
        </p:nvSpPr>
        <p:spPr>
          <a:prstGeom prst="rect">
            <a:avLst/>
          </a:prstGeom>
        </p:spPr>
        <p:txBody>
          <a:bodyPr/>
          <a:lstStyle/>
          <a:p>
            <a:pPr lvl="0">
              <a:defRPr sz="1800"/>
            </a:pPr>
            <a:r>
              <a:rPr sz="2200"/>
              <a:t>How are we going to solve it? </a:t>
            </a:r>
            <a:endParaRPr sz="2200"/>
          </a:p>
          <a:p>
            <a:pPr lvl="0">
              <a:defRPr sz="1800"/>
            </a:pPr>
            <a:r>
              <a:rPr sz="2200"/>
              <a:t>Nothing hit successfully. Is there something wrong with the reader? No. Or something wrong with the evaluation function. Well, we’ve already test those thing in the previous assignment. </a:t>
            </a:r>
            <a:endParaRPr sz="2200"/>
          </a:p>
          <a:p>
            <a:pPr lvl="0">
              <a:defRPr sz="1800"/>
            </a:pPr>
            <a:endParaRPr sz="2200"/>
          </a:p>
          <a:p>
            <a:pPr lvl="0">
              <a:defRPr sz="1800"/>
            </a:pPr>
            <a:r>
              <a:rPr sz="2200"/>
              <a:t>After negotiating with TAs, we figured out that there needs a lot of improvement in building our query. By adapting the strategy that we used in HW3, like….</a:t>
            </a:r>
            <a:endParaRPr sz="2200"/>
          </a:p>
          <a:p>
            <a:pPr lvl="0">
              <a:defRPr sz="1800"/>
            </a:pPr>
            <a:endParaRPr sz="2200"/>
          </a:p>
          <a:p>
            <a:pPr lvl="0">
              <a:defRPr sz="1800"/>
            </a:pPr>
            <a:r>
              <a:rPr sz="2200"/>
              <a:t>Furthermore, using operators to query reformulation like AND, OR, to connect different terms may achieve this goal, and we are focusing on realizing it.</a:t>
            </a:r>
            <a:endParaRPr sz="2200"/>
          </a:p>
          <a:p>
            <a:pPr lvl="0">
              <a:defRPr sz="1800"/>
            </a:pPr>
            <a:endParaRPr sz="2200"/>
          </a:p>
          <a:p>
            <a:pPr lvl="0">
              <a:defRPr sz="1800"/>
            </a:pPr>
            <a:r>
              <a:rPr sz="2200"/>
              <a:t>Phrases : Apple + Company =&gt; Apple Company.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lvl="0"/>
          </a:p>
        </p:txBody>
      </p:sp>
      <p:sp>
        <p:nvSpPr>
          <p:cNvPr id="149" name="Shape 149"/>
          <p:cNvSpPr/>
          <p:nvPr>
            <p:ph type="body" sz="quarter" idx="1"/>
          </p:nvPr>
        </p:nvSpPr>
        <p:spPr>
          <a:prstGeom prst="rect">
            <a:avLst/>
          </a:prstGeom>
        </p:spPr>
        <p:txBody>
          <a:bodyPr/>
          <a:lstStyle/>
          <a:p>
            <a:pPr lvl="0">
              <a:defRPr sz="1800"/>
            </a:pPr>
            <a:r>
              <a:rPr sz="2200"/>
              <a:t>Product Backlog is sprint backlog actually.</a:t>
            </a:r>
            <a:endParaRPr sz="2200"/>
          </a:p>
          <a:p>
            <a:pPr lvl="0">
              <a:defRPr sz="1800"/>
            </a:pPr>
            <a:endParaRPr sz="2200"/>
          </a:p>
          <a:p>
            <a:pPr lvl="0">
              <a:defRPr sz="1800"/>
            </a:pPr>
            <a:r>
              <a:rPr sz="2200"/>
              <a:t>… In development and not started.</a:t>
            </a:r>
            <a:endParaRPr sz="2200"/>
          </a:p>
          <a:p>
            <a:pPr lvl="0">
              <a:defRPr sz="1800"/>
            </a:pPr>
            <a:endParaRPr sz="2200"/>
          </a:p>
          <a:p>
            <a:pPr lvl="0">
              <a:defRPr sz="1800"/>
            </a:pPr>
            <a:r>
              <a:rPr sz="2200"/>
              <a:t>I would like to give the appreciation to all of our team members for their efforts on our project.  Thank you.</a:t>
            </a:r>
            <a:endParaRPr sz="2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sldImg"/>
          </p:nvPr>
        </p:nvSpPr>
        <p:spPr>
          <a:prstGeom prst="rect">
            <a:avLst/>
          </a:prstGeom>
        </p:spPr>
        <p:txBody>
          <a:bodyPr/>
          <a:lstStyle/>
          <a:p>
            <a:pPr lvl="0"/>
          </a:p>
        </p:txBody>
      </p:sp>
      <p:sp>
        <p:nvSpPr>
          <p:cNvPr id="55" name="Shape 55"/>
          <p:cNvSpPr/>
          <p:nvPr>
            <p:ph type="body" sz="quarter" idx="1"/>
          </p:nvPr>
        </p:nvSpPr>
        <p:spPr>
          <a:prstGeom prst="rect">
            <a:avLst/>
          </a:prstGeom>
        </p:spPr>
        <p:txBody>
          <a:bodyPr/>
          <a:lstStyle/>
          <a:p>
            <a:pPr lvl="0">
              <a:defRPr sz="1800"/>
            </a:pPr>
            <a:r>
              <a:rPr sz="2200"/>
              <a:t>The first thing that I want to show is the general architecture of our project, which strictly follow the instruction provided on the M1 and M2 handouts. There are three annotators that have been accomplished so far.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Shape 76"/>
          <p:cNvSpPr/>
          <p:nvPr>
            <p:ph type="sldImg"/>
          </p:nvPr>
        </p:nvSpPr>
        <p:spPr>
          <a:prstGeom prst="rect">
            <a:avLst/>
          </a:prstGeom>
        </p:spPr>
        <p:txBody>
          <a:bodyPr/>
          <a:lstStyle/>
          <a:p>
            <a:pPr lvl="0"/>
          </a:p>
        </p:txBody>
      </p:sp>
      <p:sp>
        <p:nvSpPr>
          <p:cNvPr id="77" name="Shape 77"/>
          <p:cNvSpPr/>
          <p:nvPr>
            <p:ph type="body" sz="quarter" idx="1"/>
          </p:nvPr>
        </p:nvSpPr>
        <p:spPr>
          <a:prstGeom prst="rect">
            <a:avLst/>
          </a:prstGeom>
        </p:spPr>
        <p:txBody>
          <a:bodyPr/>
          <a:lstStyle/>
          <a:p>
            <a:pPr lvl="0">
              <a:defRPr sz="1800"/>
            </a:pPr>
            <a:r>
              <a:rPr sz="2200"/>
              <a:t>Here is the data flow description. Under the UIMA framework, all of the raw data can be processed into different level of contents that we need to generate the answer for a given question. By storing those data into the corresponding types, the final stage of this pipeline evaluate the performance to give us the feedback and let us improve it.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sldImg"/>
          </p:nvPr>
        </p:nvSpPr>
        <p:spPr>
          <a:prstGeom prst="rect">
            <a:avLst/>
          </a:prstGeom>
        </p:spPr>
        <p:txBody>
          <a:bodyPr/>
          <a:lstStyle/>
          <a:p>
            <a:pPr lvl="0"/>
          </a:p>
        </p:txBody>
      </p:sp>
      <p:sp>
        <p:nvSpPr>
          <p:cNvPr id="91" name="Shape 91"/>
          <p:cNvSpPr/>
          <p:nvPr>
            <p:ph type="body" sz="quarter" idx="1"/>
          </p:nvPr>
        </p:nvSpPr>
        <p:spPr>
          <a:prstGeom prst="rect">
            <a:avLst/>
          </a:prstGeom>
        </p:spPr>
        <p:txBody>
          <a:bodyPr/>
          <a:lstStyle/>
          <a:p>
            <a:pPr lvl="0">
              <a:defRPr sz="1800"/>
            </a:pPr>
            <a:r>
              <a:rPr sz="2200"/>
              <a:t>Next, the Prior Sprint Backlog.</a:t>
            </a:r>
            <a:endParaRPr sz="2200"/>
          </a:p>
          <a:p>
            <a:pPr lvl="0">
              <a:defRPr sz="1800"/>
            </a:pPr>
            <a:endParaRPr sz="2200"/>
          </a:p>
          <a:p>
            <a:pPr lvl="0">
              <a:defRPr sz="1800"/>
            </a:pPr>
            <a:r>
              <a:rPr sz="2200"/>
              <a:t>In terms of our task arrangement, Carol, Yan, and Hua mainly focus on data preprocessing, maintaining documentation, and integration of the whole system. On the other hands, Rui and I mainly focus on coding the core part of the system, the analysis engine, service API, and the evaluation methods.</a:t>
            </a:r>
            <a:endParaRPr sz="2200"/>
          </a:p>
          <a:p>
            <a:pPr lvl="0">
              <a:defRPr sz="1800"/>
            </a:pPr>
            <a:endParaRPr sz="2200"/>
          </a:p>
          <a:p>
            <a:pPr lvl="0">
              <a:defRPr sz="1800"/>
            </a:pPr>
            <a:r>
              <a:rPr sz="2200"/>
              <a:t>Much more alike.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Shape 104"/>
          <p:cNvSpPr/>
          <p:nvPr>
            <p:ph type="sldImg"/>
          </p:nvPr>
        </p:nvSpPr>
        <p:spPr>
          <a:prstGeom prst="rect">
            <a:avLst/>
          </a:prstGeom>
        </p:spPr>
        <p:txBody>
          <a:bodyPr/>
          <a:lstStyle/>
          <a:p>
            <a:pPr lvl="0"/>
          </a:p>
        </p:txBody>
      </p:sp>
      <p:sp>
        <p:nvSpPr>
          <p:cNvPr id="105" name="Shape 105"/>
          <p:cNvSpPr/>
          <p:nvPr>
            <p:ph type="body" sz="quarter" idx="1"/>
          </p:nvPr>
        </p:nvSpPr>
        <p:spPr>
          <a:prstGeom prst="rect">
            <a:avLst/>
          </a:prstGeom>
        </p:spPr>
        <p:txBody>
          <a:bodyPr/>
          <a:lstStyle/>
          <a:p>
            <a:pPr lvl="0">
              <a:defRPr sz="1800"/>
            </a:pPr>
            <a:r>
              <a:rPr sz="2200"/>
              <a:t>Burndown chart. </a:t>
            </a:r>
            <a:endParaRPr sz="2200"/>
          </a:p>
          <a:p>
            <a:pPr lvl="0">
              <a:defRPr sz="1800"/>
            </a:pPr>
            <a:endParaRPr sz="2200"/>
          </a:p>
          <a:p>
            <a:pPr lvl="0">
              <a:defRPr sz="1800"/>
            </a:pPr>
            <a:r>
              <a:rPr sz="2200"/>
              <a:t>Most of us felt hard to absorb new knowledge at the very beginning. So there seems a little bit delay at the very beginning.</a:t>
            </a:r>
            <a:endParaRPr sz="2200"/>
          </a:p>
          <a:p>
            <a:pPr lvl="0">
              <a:defRPr sz="1800"/>
            </a:pPr>
            <a:endParaRPr sz="2200"/>
          </a:p>
          <a:p>
            <a:pPr lvl="0">
              <a:defRPr sz="1800"/>
            </a:pPr>
            <a:r>
              <a:rPr sz="2200"/>
              <a:t>Catch up at finally!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lvl="0"/>
          </a:p>
        </p:txBody>
      </p:sp>
      <p:sp>
        <p:nvSpPr>
          <p:cNvPr id="110" name="Shape 110"/>
          <p:cNvSpPr/>
          <p:nvPr>
            <p:ph type="body" sz="quarter" idx="1"/>
          </p:nvPr>
        </p:nvSpPr>
        <p:spPr>
          <a:prstGeom prst="rect">
            <a:avLst/>
          </a:prstGeom>
        </p:spPr>
        <p:txBody>
          <a:bodyPr/>
          <a:lstStyle/>
          <a:p>
            <a:pPr lvl="0">
              <a:defRPr sz="1800"/>
            </a:pPr>
            <a:r>
              <a:rPr sz="2200"/>
              <a:t>Now, let me show you an example by introducing our leader, Rui’s chart.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lvl="0"/>
          </a:p>
        </p:txBody>
      </p:sp>
      <p:sp>
        <p:nvSpPr>
          <p:cNvPr id="115" name="Shape 115"/>
          <p:cNvSpPr/>
          <p:nvPr>
            <p:ph type="body" sz="quarter" idx="1"/>
          </p:nvPr>
        </p:nvSpPr>
        <p:spPr>
          <a:prstGeom prst="rect">
            <a:avLst/>
          </a:prstGeom>
        </p:spPr>
        <p:txBody>
          <a:bodyPr/>
          <a:lstStyle/>
          <a:p>
            <a:pPr lvl="0">
              <a:defRPr sz="1800"/>
            </a:pPr>
            <a:r>
              <a:rPr sz="2200"/>
              <a:t>Most of us felt hard to absorb new knowledge at the very beginning. So there seems a little bit delay at the very beginning.</a:t>
            </a:r>
            <a:endParaRPr sz="2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lvl="0"/>
          </a:p>
        </p:txBody>
      </p:sp>
      <p:sp>
        <p:nvSpPr>
          <p:cNvPr id="120" name="Shape 120"/>
          <p:cNvSpPr/>
          <p:nvPr>
            <p:ph type="body" sz="quarter" idx="1"/>
          </p:nvPr>
        </p:nvSpPr>
        <p:spPr>
          <a:prstGeom prst="rect">
            <a:avLst/>
          </a:prstGeom>
        </p:spPr>
        <p:txBody>
          <a:bodyPr/>
          <a:lstStyle/>
          <a:p>
            <a:pPr lvl="0">
              <a:defRPr sz="1800"/>
            </a:pPr>
            <a:r>
              <a:rPr sz="2200"/>
              <a:t>Next, the sprint retrospective reflects each of our personal view on what we have finish so far. As it can be seen from this chart, everyone, well, have learnt a lot and feel satisfied.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lvl="0"/>
          </a:p>
        </p:txBody>
      </p:sp>
      <p:sp>
        <p:nvSpPr>
          <p:cNvPr id="126" name="Shape 126"/>
          <p:cNvSpPr/>
          <p:nvPr>
            <p:ph type="body" sz="quarter" idx="1"/>
          </p:nvPr>
        </p:nvSpPr>
        <p:spPr>
          <a:prstGeom prst="rect">
            <a:avLst/>
          </a:prstGeom>
        </p:spPr>
        <p:txBody>
          <a:bodyPr/>
          <a:lstStyle/>
          <a:p>
            <a:pPr lvl="0">
              <a:defRPr sz="1800"/>
            </a:pPr>
            <a:r>
              <a:rPr sz="2200"/>
              <a:t>Most important thing, is the result that we have. Right. Now here come the actual performance of our system.</a:t>
            </a:r>
            <a:endParaRPr sz="2200"/>
          </a:p>
          <a:p>
            <a:pPr lvl="0">
              <a:defRPr sz="1800"/>
            </a:pPr>
            <a:endParaRPr sz="2200"/>
          </a:p>
          <a:p>
            <a:pPr lvl="0">
              <a:defRPr sz="1800"/>
            </a:pPr>
            <a:r>
              <a:rPr sz="2200"/>
              <a:t>We simply use the GoPubMed service to get all the retrieval information back.</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9" name="Shape 9"/>
          <p:cNvSpPr/>
          <p:nvPr>
            <p:ph type="body"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762000"/>
            <a:ext cx="5334000" cy="4000500"/>
          </a:xfrm>
          <a:prstGeom prst="rect">
            <a:avLst/>
          </a:prstGeom>
        </p:spPr>
        <p:txBody>
          <a:bodyPr anchor="b"/>
          <a:lstStyle>
            <a:lvl1pPr>
              <a:defRPr sz="6000"/>
            </a:lvl1pPr>
          </a:lstStyle>
          <a:p>
            <a:pPr lvl="0">
              <a:defRPr sz="1800">
                <a:solidFill>
                  <a:srgbClr val="000000"/>
                </a:solidFill>
              </a:defRPr>
            </a:pPr>
            <a:r>
              <a:rPr sz="6000">
                <a:solidFill>
                  <a:srgbClr val="FFFFFF"/>
                </a:solidFill>
              </a:rPr>
              <a:t>Title Text</a:t>
            </a:r>
          </a:p>
        </p:txBody>
      </p:sp>
      <p:sp>
        <p:nvSpPr>
          <p:cNvPr id="14" name="Shape 14"/>
          <p:cNvSpPr/>
          <p:nvPr>
            <p:ph type="body"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19" name="Shape 19"/>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22" name="Shape 22"/>
          <p:cNvSpPr/>
          <p:nvPr>
            <p:ph type="body"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8000">
                <a:solidFill>
                  <a:srgbClr val="FFFFFF"/>
                </a:solidFill>
              </a:rP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defRPr sz="8000">
          <a:solidFill>
            <a:srgbClr val="FFFFFF"/>
          </a:solidFill>
          <a:latin typeface="+mn-lt"/>
          <a:ea typeface="+mn-ea"/>
          <a:cs typeface="+mn-cs"/>
          <a:sym typeface="Helvetica Light"/>
        </a:defRPr>
      </a:lvl1pPr>
      <a:lvl2pPr indent="228600" algn="ctr" defTabSz="584200">
        <a:defRPr sz="8000">
          <a:solidFill>
            <a:srgbClr val="FFFFFF"/>
          </a:solidFill>
          <a:latin typeface="+mn-lt"/>
          <a:ea typeface="+mn-ea"/>
          <a:cs typeface="+mn-cs"/>
          <a:sym typeface="Helvetica Light"/>
        </a:defRPr>
      </a:lvl2pPr>
      <a:lvl3pPr indent="457200" algn="ctr" defTabSz="584200">
        <a:defRPr sz="8000">
          <a:solidFill>
            <a:srgbClr val="FFFFFF"/>
          </a:solidFill>
          <a:latin typeface="+mn-lt"/>
          <a:ea typeface="+mn-ea"/>
          <a:cs typeface="+mn-cs"/>
          <a:sym typeface="Helvetica Light"/>
        </a:defRPr>
      </a:lvl3pPr>
      <a:lvl4pPr indent="685800" algn="ctr" defTabSz="584200">
        <a:defRPr sz="8000">
          <a:solidFill>
            <a:srgbClr val="FFFFFF"/>
          </a:solidFill>
          <a:latin typeface="+mn-lt"/>
          <a:ea typeface="+mn-ea"/>
          <a:cs typeface="+mn-cs"/>
          <a:sym typeface="Helvetica Light"/>
        </a:defRPr>
      </a:lvl4pPr>
      <a:lvl5pPr indent="914400" algn="ctr" defTabSz="584200">
        <a:defRPr sz="8000">
          <a:solidFill>
            <a:srgbClr val="FFFFFF"/>
          </a:solidFill>
          <a:latin typeface="+mn-lt"/>
          <a:ea typeface="+mn-ea"/>
          <a:cs typeface="+mn-cs"/>
          <a:sym typeface="Helvetica Light"/>
        </a:defRPr>
      </a:lvl5pPr>
      <a:lvl6pPr indent="1143000" algn="ctr" defTabSz="584200">
        <a:defRPr sz="8000">
          <a:solidFill>
            <a:srgbClr val="FFFFFF"/>
          </a:solidFill>
          <a:latin typeface="+mn-lt"/>
          <a:ea typeface="+mn-ea"/>
          <a:cs typeface="+mn-cs"/>
          <a:sym typeface="Helvetica Light"/>
        </a:defRPr>
      </a:lvl6pPr>
      <a:lvl7pPr indent="1371600" algn="ctr" defTabSz="584200">
        <a:defRPr sz="8000">
          <a:solidFill>
            <a:srgbClr val="FFFFFF"/>
          </a:solidFill>
          <a:latin typeface="+mn-lt"/>
          <a:ea typeface="+mn-ea"/>
          <a:cs typeface="+mn-cs"/>
          <a:sym typeface="Helvetica Light"/>
        </a:defRPr>
      </a:lvl7pPr>
      <a:lvl8pPr indent="1600200" algn="ctr" defTabSz="584200">
        <a:defRPr sz="8000">
          <a:solidFill>
            <a:srgbClr val="FFFFFF"/>
          </a:solidFill>
          <a:latin typeface="+mn-lt"/>
          <a:ea typeface="+mn-ea"/>
          <a:cs typeface="+mn-cs"/>
          <a:sym typeface="Helvetica Light"/>
        </a:defRPr>
      </a:lvl8pPr>
      <a:lvl9pPr indent="1828800" algn="ctr" defTabSz="584200">
        <a:defRPr sz="8000">
          <a:solidFill>
            <a:srgbClr val="FFFFFF"/>
          </a:solidFill>
          <a:latin typeface="+mn-lt"/>
          <a:ea typeface="+mn-ea"/>
          <a:cs typeface="+mn-cs"/>
          <a:sym typeface="Helvetica Light"/>
        </a:defRPr>
      </a:lvl9pPr>
    </p:titleStyle>
    <p:bodyStyle>
      <a:lvl1pPr marL="457200" indent="-457200" defTabSz="584200">
        <a:spcBef>
          <a:spcPts val="4200"/>
        </a:spcBef>
        <a:buSzPct val="75000"/>
        <a:buChar char="•"/>
        <a:defRPr sz="3800">
          <a:solidFill>
            <a:srgbClr val="FFFFFF"/>
          </a:solidFill>
          <a:latin typeface="+mn-lt"/>
          <a:ea typeface="+mn-ea"/>
          <a:cs typeface="+mn-cs"/>
          <a:sym typeface="Helvetica Light"/>
        </a:defRPr>
      </a:lvl1pPr>
      <a:lvl2pPr marL="914400" indent="-457200" defTabSz="584200">
        <a:spcBef>
          <a:spcPts val="4200"/>
        </a:spcBef>
        <a:buSzPct val="75000"/>
        <a:buChar char="•"/>
        <a:defRPr sz="3800">
          <a:solidFill>
            <a:srgbClr val="FFFFFF"/>
          </a:solidFill>
          <a:latin typeface="+mn-lt"/>
          <a:ea typeface="+mn-ea"/>
          <a:cs typeface="+mn-cs"/>
          <a:sym typeface="Helvetica Light"/>
        </a:defRPr>
      </a:lvl2pPr>
      <a:lvl3pPr marL="1371600" indent="-457200" defTabSz="584200">
        <a:spcBef>
          <a:spcPts val="4200"/>
        </a:spcBef>
        <a:buSzPct val="75000"/>
        <a:buChar char="•"/>
        <a:defRPr sz="3800">
          <a:solidFill>
            <a:srgbClr val="FFFFFF"/>
          </a:solidFill>
          <a:latin typeface="+mn-lt"/>
          <a:ea typeface="+mn-ea"/>
          <a:cs typeface="+mn-cs"/>
          <a:sym typeface="Helvetica Light"/>
        </a:defRPr>
      </a:lvl3pPr>
      <a:lvl4pPr marL="1828800" indent="-457200" defTabSz="584200">
        <a:spcBef>
          <a:spcPts val="4200"/>
        </a:spcBef>
        <a:buSzPct val="75000"/>
        <a:buChar char="•"/>
        <a:defRPr sz="3800">
          <a:solidFill>
            <a:srgbClr val="FFFFFF"/>
          </a:solidFill>
          <a:latin typeface="+mn-lt"/>
          <a:ea typeface="+mn-ea"/>
          <a:cs typeface="+mn-cs"/>
          <a:sym typeface="Helvetica Light"/>
        </a:defRPr>
      </a:lvl4pPr>
      <a:lvl5pPr marL="2286000" indent="-457200" defTabSz="584200">
        <a:spcBef>
          <a:spcPts val="4200"/>
        </a:spcBef>
        <a:buSzPct val="75000"/>
        <a:buChar char="•"/>
        <a:defRPr sz="3800">
          <a:solidFill>
            <a:srgbClr val="FFFFFF"/>
          </a:solidFill>
          <a:latin typeface="+mn-lt"/>
          <a:ea typeface="+mn-ea"/>
          <a:cs typeface="+mn-cs"/>
          <a:sym typeface="Helvetica Light"/>
        </a:defRPr>
      </a:lvl5pPr>
      <a:lvl6pPr marL="2743200" indent="-457200" defTabSz="584200">
        <a:spcBef>
          <a:spcPts val="4200"/>
        </a:spcBef>
        <a:buSzPct val="75000"/>
        <a:buChar char="•"/>
        <a:defRPr sz="3800">
          <a:solidFill>
            <a:srgbClr val="FFFFFF"/>
          </a:solidFill>
          <a:latin typeface="+mn-lt"/>
          <a:ea typeface="+mn-ea"/>
          <a:cs typeface="+mn-cs"/>
          <a:sym typeface="Helvetica Light"/>
        </a:defRPr>
      </a:lvl6pPr>
      <a:lvl7pPr marL="3200400" indent="-457200" defTabSz="584200">
        <a:spcBef>
          <a:spcPts val="4200"/>
        </a:spcBef>
        <a:buSzPct val="75000"/>
        <a:buChar char="•"/>
        <a:defRPr sz="3800">
          <a:solidFill>
            <a:srgbClr val="FFFFFF"/>
          </a:solidFill>
          <a:latin typeface="+mn-lt"/>
          <a:ea typeface="+mn-ea"/>
          <a:cs typeface="+mn-cs"/>
          <a:sym typeface="Helvetica Light"/>
        </a:defRPr>
      </a:lvl7pPr>
      <a:lvl8pPr marL="3657600" indent="-457200" defTabSz="584200">
        <a:spcBef>
          <a:spcPts val="4200"/>
        </a:spcBef>
        <a:buSzPct val="75000"/>
        <a:buChar char="•"/>
        <a:defRPr sz="3800">
          <a:solidFill>
            <a:srgbClr val="FFFFFF"/>
          </a:solidFill>
          <a:latin typeface="+mn-lt"/>
          <a:ea typeface="+mn-ea"/>
          <a:cs typeface="+mn-cs"/>
          <a:sym typeface="Helvetica Light"/>
        </a:defRPr>
      </a:lvl8pPr>
      <a:lvl9pPr marL="4114800" indent="-457200" defTabSz="584200">
        <a:spcBef>
          <a:spcPts val="4200"/>
        </a:spcBef>
        <a:buSzPct val="75000"/>
        <a:buChar char="•"/>
        <a:defRPr sz="3800">
          <a:solidFill>
            <a:srgbClr val="FFFFFF"/>
          </a:solidFill>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2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defTabSz="560831">
              <a:defRPr sz="1800">
                <a:solidFill>
                  <a:srgbClr val="000000"/>
                </a:solidFill>
              </a:defRPr>
            </a:pPr>
            <a:r>
              <a:rPr sz="7679">
                <a:solidFill>
                  <a:srgbClr val="FFFFFF"/>
                </a:solidFill>
              </a:rPr>
              <a:t>11693 Team 6</a:t>
            </a:r>
            <a:endParaRPr sz="7679">
              <a:solidFill>
                <a:srgbClr val="FFFFFF"/>
              </a:solidFill>
            </a:endParaRPr>
          </a:p>
          <a:p>
            <a:pPr lvl="0" defTabSz="560831">
              <a:defRPr sz="1800">
                <a:solidFill>
                  <a:srgbClr val="000000"/>
                </a:solidFill>
              </a:defRPr>
            </a:pPr>
            <a:r>
              <a:rPr sz="7679">
                <a:solidFill>
                  <a:srgbClr val="FFFFFF"/>
                </a:solidFill>
              </a:rPr>
              <a:t>First Sprint Presentation </a:t>
            </a:r>
          </a:p>
        </p:txBody>
      </p:sp>
      <p:sp>
        <p:nvSpPr>
          <p:cNvPr id="33" name="Shape 33"/>
          <p:cNvSpPr/>
          <p:nvPr>
            <p:ph type="body" idx="1"/>
          </p:nvPr>
        </p:nvSpPr>
        <p:spPr>
          <a:prstGeom prst="rect">
            <a:avLst/>
          </a:prstGeom>
        </p:spPr>
        <p:txBody>
          <a:bodyPr/>
          <a:lstStyle/>
          <a:p>
            <a:pPr lvl="0">
              <a:defRPr sz="1800">
                <a:solidFill>
                  <a:srgbClr val="000000"/>
                </a:solidFill>
              </a:defRPr>
            </a:pPr>
            <a:r>
              <a:rPr sz="3200">
                <a:solidFill>
                  <a:srgbClr val="FFFFFF"/>
                </a:solidFill>
              </a:rPr>
              <a:t>Rui Wang, Victor Zhao</a:t>
            </a:r>
            <a:endParaRPr sz="3200">
              <a:solidFill>
                <a:srgbClr val="FFFFFF"/>
              </a:solidFill>
            </a:endParaRPr>
          </a:p>
          <a:p>
            <a:pPr lvl="0">
              <a:defRPr sz="1800">
                <a:solidFill>
                  <a:srgbClr val="000000"/>
                </a:solidFill>
              </a:defRPr>
            </a:pPr>
            <a:r>
              <a:rPr sz="3200">
                <a:solidFill>
                  <a:srgbClr val="FFFFFF"/>
                </a:solidFill>
              </a:rPr>
              <a:t>Carol Cheng, Hua Tang, Yan Zhao</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10" grpId="1" fill="hold">
                                  <p:stCondLst>
                                    <p:cond delay="0"/>
                                  </p:stCondLst>
                                  <p:iterate type="el" backwards="0">
                                    <p:tmAbs val="0"/>
                                  </p:iterate>
                                  <p:childTnLst>
                                    <p:set>
                                      <p:cBhvr>
                                        <p:cTn id="6" fill="hold"/>
                                        <p:tgtEl>
                                          <p:spTgt spid="32"/>
                                        </p:tgtEl>
                                        <p:attrNameLst>
                                          <p:attrName>style.visibility</p:attrName>
                                        </p:attrNameLst>
                                      </p:cBhvr>
                                      <p:to>
                                        <p:strVal val="visible"/>
                                      </p:to>
                                    </p:set>
                                    <p:animEffect filter="fade(right)" transition="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xit" presetSubtype="2" presetID="10" grpId="2" fill="hold">
                                  <p:stCondLst>
                                    <p:cond delay="0"/>
                                  </p:stCondLst>
                                  <p:iterate type="el" backwards="0">
                                    <p:tmAbs val="0"/>
                                  </p:iterate>
                                  <p:childTnLst>
                                    <p:animEffect filter="fade(left)" transition="out">
                                      <p:cBhvr>
                                        <p:cTn id="11" dur="2000" fill="hold"/>
                                        <p:tgtEl>
                                          <p:spTgt spid="32"/>
                                        </p:tgtEl>
                                      </p:cBhvr>
                                    </p:animEffect>
                                    <p:set>
                                      <p:cBhvr>
                                        <p:cTn id="12" fill="hold">
                                          <p:stCondLst>
                                            <p:cond delay="1999"/>
                                          </p:stCondLst>
                                        </p:cTn>
                                        <p:tgtEl>
                                          <p:spTgt spid="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 grpId="1"/>
      <p:bldP build="whole" bldLvl="1" animBg="1" rev="0" advAuto="0" spid="32" grpId="2"/>
    </p:bld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lvl="0">
              <a:defRPr sz="1800">
                <a:solidFill>
                  <a:srgbClr val="000000"/>
                </a:solidFill>
              </a:defRPr>
            </a:pPr>
            <a:r>
              <a:rPr sz="8000">
                <a:solidFill>
                  <a:srgbClr val="FFFFFF"/>
                </a:solidFill>
              </a:rPr>
              <a:t>Refinement</a:t>
            </a:r>
          </a:p>
        </p:txBody>
      </p:sp>
      <p:sp>
        <p:nvSpPr>
          <p:cNvPr id="129" name="Shape 129"/>
          <p:cNvSpPr/>
          <p:nvPr>
            <p:ph type="body" idx="1"/>
          </p:nvPr>
        </p:nvSpPr>
        <p:spPr>
          <a:prstGeom prst="rect">
            <a:avLst/>
          </a:prstGeom>
        </p:spPr>
        <p:txBody>
          <a:bodyPr/>
          <a:lstStyle/>
          <a:p>
            <a:pPr lvl="0">
              <a:defRPr sz="1800">
                <a:solidFill>
                  <a:srgbClr val="000000"/>
                </a:solidFill>
              </a:defRPr>
            </a:pPr>
            <a:r>
              <a:rPr sz="3800">
                <a:solidFill>
                  <a:srgbClr val="FFFFFF"/>
                </a:solidFill>
              </a:rPr>
              <a:t>Tokenize question by removing stopwords and stemming</a:t>
            </a:r>
            <a:endParaRPr sz="3800">
              <a:solidFill>
                <a:srgbClr val="FFFFFF"/>
              </a:solidFill>
            </a:endParaRPr>
          </a:p>
          <a:p>
            <a:pPr lvl="0">
              <a:defRPr sz="1800">
                <a:solidFill>
                  <a:srgbClr val="000000"/>
                </a:solidFill>
              </a:defRPr>
            </a:pPr>
            <a:r>
              <a:rPr sz="3800">
                <a:solidFill>
                  <a:srgbClr val="FFFFFF"/>
                </a:solidFill>
              </a:rPr>
              <a:t>Utilize operators to do query reformulation</a:t>
            </a:r>
            <a:endParaRPr sz="3800">
              <a:solidFill>
                <a:srgbClr val="FFFFFF"/>
              </a:solidFill>
            </a:endParaRPr>
          </a:p>
          <a:p>
            <a:pPr lvl="1">
              <a:defRPr sz="1800">
                <a:solidFill>
                  <a:srgbClr val="000000"/>
                </a:solidFill>
              </a:defRPr>
            </a:pPr>
            <a:r>
              <a:rPr sz="3800">
                <a:solidFill>
                  <a:srgbClr val="FFFFFF"/>
                </a:solidFill>
              </a:rPr>
              <a:t>ComplexQueryConcept </a:t>
            </a:r>
            <a:endParaRPr sz="3800">
              <a:solidFill>
                <a:srgbClr val="FFFFFF"/>
              </a:solidFill>
            </a:endParaRPr>
          </a:p>
          <a:p>
            <a:pPr lvl="2">
              <a:defRPr sz="1800">
                <a:solidFill>
                  <a:srgbClr val="000000"/>
                </a:solidFill>
              </a:defRPr>
            </a:pPr>
            <a:r>
              <a:rPr sz="3800">
                <a:solidFill>
                  <a:srgbClr val="FFFFFF"/>
                </a:solidFill>
              </a:rPr>
              <a:t>Synonym &amp; Phrase</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 grpId="1" fill="hold">
                                  <p:stCondLst>
                                    <p:cond delay="0"/>
                                  </p:stCondLst>
                                  <p:iterate type="lt" backwards="0">
                                    <p:tmAbs val="100"/>
                                  </p:iterate>
                                  <p:childTnLst>
                                    <p:set>
                                      <p:cBhvr>
                                        <p:cTn id="6" fill="hold"/>
                                        <p:tgtEl>
                                          <p:spTgt spid="129">
                                            <p:bg/>
                                          </p:spTgt>
                                        </p:tgtEl>
                                        <p:attrNameLst>
                                          <p:attrName>style.visibility</p:attrName>
                                        </p:attrNameLst>
                                      </p:cBhvr>
                                      <p:to>
                                        <p:strVal val="visible"/>
                                      </p:to>
                                    </p:set>
                                    <p:anim calcmode="lin" valueType="num">
                                      <p:cBhvr>
                                        <p:cTn id="7" dur="1000" fill="hold"/>
                                        <p:tgtEl>
                                          <p:spTgt spid="129">
                                            <p:bg/>
                                          </p:spTgt>
                                        </p:tgtEl>
                                        <p:attrNameLst>
                                          <p:attrName>ppt_x</p:attrName>
                                        </p:attrNameLst>
                                      </p:cBhvr>
                                      <p:tavLst>
                                        <p:tav tm="0">
                                          <p:val>
                                            <p:strVal val="0-#ppt_w/2"/>
                                          </p:val>
                                        </p:tav>
                                        <p:tav tm="100000">
                                          <p:val>
                                            <p:strVal val="#ppt_x"/>
                                          </p:val>
                                        </p:tav>
                                      </p:tavLst>
                                    </p:anim>
                                    <p:anim calcmode="lin" valueType="num">
                                      <p:cBhvr>
                                        <p:cTn id="8" dur="1000" fill="hold"/>
                                        <p:tgtEl>
                                          <p:spTgt spid="129">
                                            <p:bg/>
                                          </p:spTgt>
                                        </p:tgtEl>
                                        <p:attrNameLst>
                                          <p:attrName>ppt_y</p:attrName>
                                        </p:attrNameLst>
                                      </p:cBhvr>
                                      <p:tavLst>
                                        <p:tav tm="0">
                                          <p:val>
                                            <p:strVal val="#ppt_y"/>
                                          </p:val>
                                        </p:tav>
                                        <p:tav tm="100000">
                                          <p:val>
                                            <p:strVal val="#ppt_y"/>
                                          </p:val>
                                        </p:tav>
                                      </p:tavLst>
                                    </p:anim>
                                  </p:childTnLst>
                                </p:cTn>
                              </p:par>
                              <p:par>
                                <p:cTn id="9" presetClass="entr" presetSubtype="8" presetID="2" grpId="1" fill="hold">
                                  <p:stCondLst>
                                    <p:cond delay="0"/>
                                  </p:stCondLst>
                                  <p:iterate type="lt" backwards="0">
                                    <p:tmAbs val="100"/>
                                  </p:iterate>
                                  <p:childTnLst>
                                    <p:set>
                                      <p:cBhvr>
                                        <p:cTn id="10" fill="hold"/>
                                        <p:tgtEl>
                                          <p:spTgt spid="129">
                                            <p:txEl>
                                              <p:pRg st="0" end="0"/>
                                            </p:txEl>
                                          </p:spTgt>
                                        </p:tgtEl>
                                        <p:attrNameLst>
                                          <p:attrName>style.visibility</p:attrName>
                                        </p:attrNameLst>
                                      </p:cBhvr>
                                      <p:to>
                                        <p:strVal val="visible"/>
                                      </p:to>
                                    </p:set>
                                    <p:anim calcmode="lin" valueType="num">
                                      <p:cBhvr>
                                        <p:cTn id="11" dur="1000" fill="hold"/>
                                        <p:tgtEl>
                                          <p:spTgt spid="129">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1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8" presetID="2" grpId="1" fill="hold">
                                  <p:stCondLst>
                                    <p:cond delay="0"/>
                                  </p:stCondLst>
                                  <p:iterate type="lt" backwards="0">
                                    <p:tmAbs val="100"/>
                                  </p:iterate>
                                  <p:childTnLst>
                                    <p:set>
                                      <p:cBhvr>
                                        <p:cTn id="16" fill="hold"/>
                                        <p:tgtEl>
                                          <p:spTgt spid="129">
                                            <p:txEl>
                                              <p:pRg st="1" end="1"/>
                                            </p:txEl>
                                          </p:spTgt>
                                        </p:tgtEl>
                                        <p:attrNameLst>
                                          <p:attrName>style.visibility</p:attrName>
                                        </p:attrNameLst>
                                      </p:cBhvr>
                                      <p:to>
                                        <p:strVal val="visible"/>
                                      </p:to>
                                    </p:set>
                                    <p:anim calcmode="lin" valueType="num">
                                      <p:cBhvr>
                                        <p:cTn id="17" dur="1000" fill="hold"/>
                                        <p:tgtEl>
                                          <p:spTgt spid="129">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129">
                                            <p:txEl>
                                              <p:pRg st="1" end="1"/>
                                            </p:txEl>
                                          </p:spTgt>
                                        </p:tgtEl>
                                        <p:attrNameLst>
                                          <p:attrName>ppt_y</p:attrName>
                                        </p:attrNameLst>
                                      </p:cBhvr>
                                      <p:tavLst>
                                        <p:tav tm="0">
                                          <p:val>
                                            <p:strVal val="#ppt_y"/>
                                          </p:val>
                                        </p:tav>
                                        <p:tav tm="100000">
                                          <p:val>
                                            <p:strVal val="#ppt_y"/>
                                          </p:val>
                                        </p:tav>
                                      </p:tavLst>
                                    </p:anim>
                                  </p:childTnLst>
                                </p:cTn>
                              </p:par>
                              <p:par>
                                <p:cTn id="19" presetClass="entr" presetSubtype="8" presetID="2" grpId="1" fill="hold">
                                  <p:stCondLst>
                                    <p:cond delay="0"/>
                                  </p:stCondLst>
                                  <p:iterate type="lt" backwards="0">
                                    <p:tmAbs val="100"/>
                                  </p:iterate>
                                  <p:childTnLst>
                                    <p:set>
                                      <p:cBhvr>
                                        <p:cTn id="20" fill="hold"/>
                                        <p:tgtEl>
                                          <p:spTgt spid="129">
                                            <p:txEl>
                                              <p:pRg st="2" end="2"/>
                                            </p:txEl>
                                          </p:spTgt>
                                        </p:tgtEl>
                                        <p:attrNameLst>
                                          <p:attrName>style.visibility</p:attrName>
                                        </p:attrNameLst>
                                      </p:cBhvr>
                                      <p:to>
                                        <p:strVal val="visible"/>
                                      </p:to>
                                    </p:set>
                                    <p:anim calcmode="lin" valueType="num">
                                      <p:cBhvr>
                                        <p:cTn id="21" dur="1000" fill="hold"/>
                                        <p:tgtEl>
                                          <p:spTgt spid="129">
                                            <p:txEl>
                                              <p:pRg st="2" end="2"/>
                                            </p:txEl>
                                          </p:spTgt>
                                        </p:tgtEl>
                                        <p:attrNameLst>
                                          <p:attrName>ppt_x</p:attrName>
                                        </p:attrNameLst>
                                      </p:cBhvr>
                                      <p:tavLst>
                                        <p:tav tm="0">
                                          <p:val>
                                            <p:strVal val="0-#ppt_w/2"/>
                                          </p:val>
                                        </p:tav>
                                        <p:tav tm="100000">
                                          <p:val>
                                            <p:strVal val="#ppt_x"/>
                                          </p:val>
                                        </p:tav>
                                      </p:tavLst>
                                    </p:anim>
                                    <p:anim calcmode="lin" valueType="num">
                                      <p:cBhvr>
                                        <p:cTn id="22" dur="1000" fill="hold"/>
                                        <p:tgtEl>
                                          <p:spTgt spid="129">
                                            <p:txEl>
                                              <p:pRg st="2" end="2"/>
                                            </p:txEl>
                                          </p:spTgt>
                                        </p:tgtEl>
                                        <p:attrNameLst>
                                          <p:attrName>ppt_y</p:attrName>
                                        </p:attrNameLst>
                                      </p:cBhvr>
                                      <p:tavLst>
                                        <p:tav tm="0">
                                          <p:val>
                                            <p:strVal val="#ppt_y"/>
                                          </p:val>
                                        </p:tav>
                                        <p:tav tm="100000">
                                          <p:val>
                                            <p:strVal val="#ppt_y"/>
                                          </p:val>
                                        </p:tav>
                                      </p:tavLst>
                                    </p:anim>
                                  </p:childTnLst>
                                </p:cTn>
                              </p:par>
                              <p:par>
                                <p:cTn id="23" presetClass="entr" presetSubtype="8" presetID="2" grpId="1" fill="hold">
                                  <p:stCondLst>
                                    <p:cond delay="0"/>
                                  </p:stCondLst>
                                  <p:iterate type="lt" backwards="0">
                                    <p:tmAbs val="100"/>
                                  </p:iterate>
                                  <p:childTnLst>
                                    <p:set>
                                      <p:cBhvr>
                                        <p:cTn id="24" fill="hold"/>
                                        <p:tgtEl>
                                          <p:spTgt spid="129">
                                            <p:txEl>
                                              <p:pRg st="3" end="3"/>
                                            </p:txEl>
                                          </p:spTgt>
                                        </p:tgtEl>
                                        <p:attrNameLst>
                                          <p:attrName>style.visibility</p:attrName>
                                        </p:attrNameLst>
                                      </p:cBhvr>
                                      <p:to>
                                        <p:strVal val="visible"/>
                                      </p:to>
                                    </p:set>
                                    <p:anim calcmode="lin" valueType="num">
                                      <p:cBhvr>
                                        <p:cTn id="25" dur="1000" fill="hold"/>
                                        <p:tgtEl>
                                          <p:spTgt spid="129">
                                            <p:txEl>
                                              <p:pRg st="3" end="3"/>
                                            </p:txEl>
                                          </p:spTgt>
                                        </p:tgtEl>
                                        <p:attrNameLst>
                                          <p:attrName>ppt_x</p:attrName>
                                        </p:attrNameLst>
                                      </p:cBhvr>
                                      <p:tavLst>
                                        <p:tav tm="0">
                                          <p:val>
                                            <p:strVal val="0-#ppt_w/2"/>
                                          </p:val>
                                        </p:tav>
                                        <p:tav tm="100000">
                                          <p:val>
                                            <p:strVal val="#ppt_x"/>
                                          </p:val>
                                        </p:tav>
                                      </p:tavLst>
                                    </p:anim>
                                    <p:anim calcmode="lin" valueType="num">
                                      <p:cBhvr>
                                        <p:cTn id="26" dur="1000" fill="hold"/>
                                        <p:tgtEl>
                                          <p:spTgt spid="12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29"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p>
            <a:pPr lvl="0">
              <a:defRPr sz="1800">
                <a:solidFill>
                  <a:srgbClr val="000000"/>
                </a:solidFill>
              </a:defRPr>
            </a:pPr>
            <a:r>
              <a:rPr sz="8000">
                <a:solidFill>
                  <a:srgbClr val="FFFFFF"/>
                </a:solidFill>
              </a:rPr>
              <a:t>Performance</a:t>
            </a:r>
          </a:p>
        </p:txBody>
      </p:sp>
      <p:pic>
        <p:nvPicPr>
          <p:cNvPr id="134" name="Screen Shot 2014-11-16 at 10.36.55 PM.png"/>
          <p:cNvPicPr/>
          <p:nvPr/>
        </p:nvPicPr>
        <p:blipFill>
          <a:blip r:embed="rId2">
            <a:extLst/>
          </a:blip>
          <a:stretch>
            <a:fillRect/>
          </a:stretch>
        </p:blipFill>
        <p:spPr>
          <a:xfrm>
            <a:off x="333395" y="3055474"/>
            <a:ext cx="12338010" cy="3642652"/>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p>
            <a:pPr lvl="0">
              <a:defRPr sz="1800">
                <a:solidFill>
                  <a:srgbClr val="000000"/>
                </a:solidFill>
              </a:defRPr>
            </a:pPr>
            <a:r>
              <a:rPr sz="5500">
                <a:solidFill>
                  <a:srgbClr val="FFFFFF"/>
                </a:solidFill>
              </a:rPr>
              <a:t>Next Sprint Backlog</a:t>
            </a:r>
            <a:endParaRPr sz="5500">
              <a:solidFill>
                <a:srgbClr val="FFFFFF"/>
              </a:solidFill>
            </a:endParaRPr>
          </a:p>
          <a:p>
            <a:pPr lvl="0">
              <a:defRPr sz="1800">
                <a:solidFill>
                  <a:srgbClr val="000000"/>
                </a:solidFill>
              </a:defRPr>
            </a:pPr>
            <a:r>
              <a:rPr sz="5500">
                <a:solidFill>
                  <a:srgbClr val="FFFFFF"/>
                </a:solidFill>
              </a:rPr>
              <a:t>—Rui Wang &amp; Victor Zhao </a:t>
            </a:r>
          </a:p>
        </p:txBody>
      </p:sp>
      <p:pic>
        <p:nvPicPr>
          <p:cNvPr id="137" name="Screen Shot 2014-11-16 at 11.14.10 PM.png"/>
          <p:cNvPicPr/>
          <p:nvPr/>
        </p:nvPicPr>
        <p:blipFill>
          <a:blip r:embed="rId2">
            <a:extLst/>
          </a:blip>
          <a:srcRect l="0" t="0" r="0" b="16788"/>
          <a:stretch>
            <a:fillRect/>
          </a:stretch>
        </p:blipFill>
        <p:spPr>
          <a:xfrm>
            <a:off x="1870670" y="2512888"/>
            <a:ext cx="9263498" cy="6955871"/>
          </a:xfrm>
          <a:prstGeom prst="rect">
            <a:avLst/>
          </a:prstGeom>
          <a:ln w="127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p>
            <a:pPr lvl="0" defTabSz="543305">
              <a:defRPr sz="1800">
                <a:solidFill>
                  <a:srgbClr val="000000"/>
                </a:solidFill>
              </a:defRPr>
            </a:pPr>
            <a:r>
              <a:rPr sz="5115">
                <a:solidFill>
                  <a:srgbClr val="FFFFFF"/>
                </a:solidFill>
              </a:rPr>
              <a:t>Next Sprint Backlog</a:t>
            </a:r>
            <a:endParaRPr sz="5115">
              <a:solidFill>
                <a:srgbClr val="FFFFFF"/>
              </a:solidFill>
            </a:endParaRPr>
          </a:p>
          <a:p>
            <a:pPr lvl="0" defTabSz="543305">
              <a:defRPr sz="1800">
                <a:solidFill>
                  <a:srgbClr val="000000"/>
                </a:solidFill>
              </a:defRPr>
            </a:pPr>
            <a:r>
              <a:rPr sz="5115">
                <a:solidFill>
                  <a:srgbClr val="FFFFFF"/>
                </a:solidFill>
              </a:rPr>
              <a:t>—Carol Cheng, Yan Zhao &amp; Hua Tang </a:t>
            </a:r>
          </a:p>
        </p:txBody>
      </p:sp>
      <p:pic>
        <p:nvPicPr>
          <p:cNvPr id="140" name="Screen Shot 2014-11-16 at 11.13.46 PM.png"/>
          <p:cNvPicPr/>
          <p:nvPr/>
        </p:nvPicPr>
        <p:blipFill>
          <a:blip r:embed="rId2">
            <a:extLst/>
          </a:blip>
          <a:srcRect l="0" t="0" r="0" b="16751"/>
          <a:stretch>
            <a:fillRect/>
          </a:stretch>
        </p:blipFill>
        <p:spPr>
          <a:xfrm>
            <a:off x="1743868" y="2392337"/>
            <a:ext cx="9516927" cy="7119431"/>
          </a:xfrm>
          <a:prstGeom prst="rect">
            <a:avLst/>
          </a:prstGeom>
          <a:ln w="12700">
            <a:miter lim="400000"/>
          </a:ln>
        </p:spPr>
      </p:pic>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952500" y="-478587"/>
            <a:ext cx="11099800" cy="2120901"/>
          </a:xfrm>
          <a:prstGeom prst="rect">
            <a:avLst/>
          </a:prstGeom>
        </p:spPr>
        <p:txBody>
          <a:bodyPr/>
          <a:lstStyle>
            <a:lvl1pPr>
              <a:defRPr sz="5500"/>
            </a:lvl1pPr>
          </a:lstStyle>
          <a:p>
            <a:pPr lvl="0">
              <a:defRPr sz="1800">
                <a:solidFill>
                  <a:srgbClr val="000000"/>
                </a:solidFill>
              </a:defRPr>
            </a:pPr>
            <a:r>
              <a:rPr sz="5500">
                <a:solidFill>
                  <a:srgbClr val="FFFFFF"/>
                </a:solidFill>
              </a:rPr>
              <a:t>Story Wall </a:t>
            </a:r>
          </a:p>
        </p:txBody>
      </p:sp>
      <p:pic>
        <p:nvPicPr>
          <p:cNvPr id="143" name="Screen Shot 2014-11-16 at 10.49.56 PM.png"/>
          <p:cNvPicPr/>
          <p:nvPr/>
        </p:nvPicPr>
        <p:blipFill>
          <a:blip r:embed="rId4">
            <a:extLst/>
          </a:blip>
          <a:stretch>
            <a:fillRect/>
          </a:stretch>
        </p:blipFill>
        <p:spPr>
          <a:xfrm>
            <a:off x="160123" y="1320242"/>
            <a:ext cx="12684554" cy="7867075"/>
          </a:xfrm>
          <a:prstGeom prst="rect">
            <a:avLst/>
          </a:prstGeom>
          <a:ln w="12700">
            <a:miter lim="400000"/>
          </a:ln>
        </p:spPr>
      </p:pic>
      <p:sp>
        <p:nvSpPr>
          <p:cNvPr id="144" name="Shape 144"/>
          <p:cNvSpPr/>
          <p:nvPr/>
        </p:nvSpPr>
        <p:spPr>
          <a:xfrm>
            <a:off x="9020012" y="2173262"/>
            <a:ext cx="1207961"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rgbClr val="000000"/>
                </a:solidFill>
              </a:defRPr>
            </a:lvl1pPr>
          </a:lstStyle>
          <a:p>
            <a:pPr lvl="0">
              <a:defRPr sz="1800"/>
            </a:pPr>
            <a:r>
              <a:rPr sz="1500"/>
              <a:t>JSON format</a:t>
            </a:r>
          </a:p>
        </p:txBody>
      </p:sp>
      <p:sp>
        <p:nvSpPr>
          <p:cNvPr id="145" name="Shape 145"/>
          <p:cNvSpPr/>
          <p:nvPr/>
        </p:nvSpPr>
        <p:spPr>
          <a:xfrm>
            <a:off x="2402775" y="5385353"/>
            <a:ext cx="1985477" cy="710094"/>
          </a:xfrm>
          <a:prstGeom prst="rect">
            <a:avLst/>
          </a:prstGeom>
          <a:gradFill>
            <a:gsLst>
              <a:gs pos="0">
                <a:srgbClr val="0066C1"/>
              </a:gs>
              <a:gs pos="100000">
                <a:srgbClr val="094593"/>
              </a:gs>
            </a:gsLst>
            <a:lin ang="5400000"/>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lvl="0">
              <a:defRPr sz="2400">
                <a:effectLst>
                  <a:outerShdw sx="100000" sy="100000" kx="0" ky="0" algn="b" rotWithShape="0" blurRad="25400" dist="23998" dir="2700000">
                    <a:srgbClr val="000000">
                      <a:alpha val="31034"/>
                    </a:srgbClr>
                  </a:outerShdw>
                </a:effectLst>
              </a:defRPr>
            </a:pPr>
          </a:p>
        </p:txBody>
      </p:sp>
      <p:sp>
        <p:nvSpPr>
          <p:cNvPr id="146" name="Shape 146"/>
          <p:cNvSpPr/>
          <p:nvPr/>
        </p:nvSpPr>
        <p:spPr>
          <a:xfrm>
            <a:off x="2402775" y="6318478"/>
            <a:ext cx="1985477" cy="1208966"/>
          </a:xfrm>
          <a:prstGeom prst="rect">
            <a:avLst/>
          </a:prstGeom>
          <a:gradFill>
            <a:gsLst>
              <a:gs pos="0">
                <a:srgbClr val="0066C1"/>
              </a:gs>
              <a:gs pos="100000">
                <a:srgbClr val="094593"/>
              </a:gs>
            </a:gsLst>
            <a:lin ang="5400000"/>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lvl="0">
              <a:defRPr sz="2400">
                <a:effectLst>
                  <a:outerShdw sx="100000" sy="100000" kx="0" ky="0" algn="b" rotWithShape="0" blurRad="25400" dist="23998" dir="2700000">
                    <a:srgbClr val="000000">
                      <a:alpha val="31034"/>
                    </a:srgbClr>
                  </a:outerShdw>
                </a:effectLst>
              </a:defRPr>
            </a:pPr>
          </a:p>
        </p:txBody>
      </p:sp>
      <p:sp>
        <p:nvSpPr>
          <p:cNvPr id="147" name="Shape 147"/>
          <p:cNvSpPr/>
          <p:nvPr/>
        </p:nvSpPr>
        <p:spPr>
          <a:xfrm>
            <a:off x="2402775" y="7954819"/>
            <a:ext cx="1985477" cy="1208966"/>
          </a:xfrm>
          <a:prstGeom prst="rect">
            <a:avLst/>
          </a:prstGeom>
          <a:gradFill>
            <a:gsLst>
              <a:gs pos="0">
                <a:srgbClr val="0066C1"/>
              </a:gs>
              <a:gs pos="100000">
                <a:srgbClr val="094593"/>
              </a:gs>
            </a:gsLst>
            <a:lin ang="5400000"/>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lvl="0">
              <a:defRPr sz="2400">
                <a:effectLst>
                  <a:outerShdw sx="100000" sy="100000" kx="0" ky="0" algn="b" rotWithShape="0" blurRad="25400" dist="23998" dir="2700000">
                    <a:srgbClr val="000000">
                      <a:alpha val="31034"/>
                    </a:srgbClr>
                  </a:outerShdw>
                </a:effectLst>
              </a:defRPr>
            </a:pP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nvSpPr>
        <p:spPr>
          <a:xfrm>
            <a:off x="1270000" y="4140200"/>
            <a:ext cx="10464800"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spcBef>
                <a:spcPts val="2400"/>
              </a:spcBef>
              <a:defRPr sz="5500"/>
            </a:lvl1pPr>
          </a:lstStyle>
          <a:p>
            <a:pPr lvl="0">
              <a:defRPr sz="1800">
                <a:solidFill>
                  <a:srgbClr val="000000"/>
                </a:solidFill>
              </a:defRPr>
            </a:pPr>
            <a:r>
              <a:rPr sz="5500">
                <a:solidFill>
                  <a:srgbClr val="FFFFFF"/>
                </a:solidFill>
              </a:rPr>
              <a:t>Questions?</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 name="Shape 37"/>
          <p:cNvSpPr/>
          <p:nvPr>
            <p:ph type="title" idx="4294967295"/>
          </p:nvPr>
        </p:nvSpPr>
        <p:spPr>
          <a:xfrm>
            <a:off x="952500" y="-284170"/>
            <a:ext cx="11099800" cy="2120901"/>
          </a:xfrm>
          <a:prstGeom prst="rect">
            <a:avLst/>
          </a:prstGeom>
        </p:spPr>
        <p:txBody>
          <a:bodyPr/>
          <a:lstStyle>
            <a:lvl1pPr>
              <a:defRPr sz="5500"/>
            </a:lvl1pPr>
          </a:lstStyle>
          <a:p>
            <a:pPr lvl="0">
              <a:defRPr sz="1800">
                <a:solidFill>
                  <a:srgbClr val="000000"/>
                </a:solidFill>
              </a:defRPr>
            </a:pPr>
            <a:r>
              <a:rPr sz="5500">
                <a:solidFill>
                  <a:srgbClr val="FFFFFF"/>
                </a:solidFill>
              </a:rPr>
              <a:t>Architecture</a:t>
            </a:r>
          </a:p>
        </p:txBody>
      </p:sp>
      <p:grpSp>
        <p:nvGrpSpPr>
          <p:cNvPr id="53" name="Group 53"/>
          <p:cNvGrpSpPr/>
          <p:nvPr/>
        </p:nvGrpSpPr>
        <p:grpSpPr>
          <a:xfrm>
            <a:off x="605175" y="3840321"/>
            <a:ext cx="11794449" cy="3715376"/>
            <a:chOff x="0" y="0"/>
            <a:chExt cx="11794447" cy="3715375"/>
          </a:xfrm>
        </p:grpSpPr>
        <p:sp>
          <p:nvSpPr>
            <p:cNvPr id="38" name="Shape 38"/>
            <p:cNvSpPr/>
            <p:nvPr/>
          </p:nvSpPr>
          <p:spPr>
            <a:xfrm>
              <a:off x="369746" y="0"/>
              <a:ext cx="2787778" cy="984544"/>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27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lvl="0">
                <a:defRPr sz="1800">
                  <a:solidFill>
                    <a:srgbClr val="000000"/>
                  </a:solidFill>
                  <a:effectLst/>
                </a:defRPr>
              </a:pPr>
              <a:r>
                <a:rPr sz="2700">
                  <a:solidFill>
                    <a:srgbClr val="FFFFFF"/>
                  </a:solidFill>
                  <a:effectLst>
                    <a:outerShdw sx="100000" sy="100000" kx="0" ky="0" algn="b" rotWithShape="0" blurRad="25400" dist="23998" dir="2700000">
                      <a:srgbClr val="000000">
                        <a:alpha val="31034"/>
                      </a:srgbClr>
                    </a:outerShdw>
                  </a:effectLst>
                </a:rPr>
                <a:t>CollectionReader</a:t>
              </a:r>
            </a:p>
          </p:txBody>
        </p:sp>
        <p:sp>
          <p:nvSpPr>
            <p:cNvPr id="39" name="Shape 39"/>
            <p:cNvSpPr/>
            <p:nvPr/>
          </p:nvSpPr>
          <p:spPr>
            <a:xfrm>
              <a:off x="4404829" y="0"/>
              <a:ext cx="2787778" cy="984544"/>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2700">
                  <a:effectLst>
                    <a:outerShdw sx="100000" sy="100000" kx="0" ky="0" algn="b" rotWithShape="0" blurRad="25400" dist="23998" dir="2700000">
                      <a:srgbClr val="000000">
                        <a:alpha val="31034"/>
                      </a:srgbClr>
                    </a:outerShdw>
                  </a:effectLst>
                  <a:latin typeface="Heiti TC Light"/>
                  <a:ea typeface="Heiti TC Light"/>
                  <a:cs typeface="Heiti TC Light"/>
                  <a:sym typeface="Heiti TC Light"/>
                </a:defRPr>
              </a:lvl1pPr>
            </a:lstStyle>
            <a:p>
              <a:pPr lvl="0">
                <a:defRPr sz="1800">
                  <a:solidFill>
                    <a:srgbClr val="000000"/>
                  </a:solidFill>
                  <a:effectLst/>
                </a:defRPr>
              </a:pPr>
              <a:r>
                <a:rPr sz="2700">
                  <a:solidFill>
                    <a:srgbClr val="FFFFFF"/>
                  </a:solidFill>
                  <a:effectLst>
                    <a:outerShdw sx="100000" sy="100000" kx="0" ky="0" algn="b" rotWithShape="0" blurRad="25400" dist="23998" dir="2700000">
                      <a:srgbClr val="000000">
                        <a:alpha val="31034"/>
                      </a:srgbClr>
                    </a:outerShdw>
                  </a:effectLst>
                </a:rPr>
                <a:t>Analysis Engine</a:t>
              </a:r>
            </a:p>
          </p:txBody>
        </p:sp>
        <p:sp>
          <p:nvSpPr>
            <p:cNvPr id="40" name="Shape 40"/>
            <p:cNvSpPr/>
            <p:nvPr/>
          </p:nvSpPr>
          <p:spPr>
            <a:xfrm>
              <a:off x="8330789" y="0"/>
              <a:ext cx="2787777" cy="984544"/>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27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lvl="0">
                <a:defRPr sz="1800">
                  <a:solidFill>
                    <a:srgbClr val="000000"/>
                  </a:solidFill>
                  <a:effectLst/>
                </a:defRPr>
              </a:pPr>
              <a:r>
                <a:rPr sz="2700">
                  <a:solidFill>
                    <a:srgbClr val="FFFFFF"/>
                  </a:solidFill>
                  <a:effectLst>
                    <a:outerShdw sx="100000" sy="100000" kx="0" ky="0" algn="b" rotWithShape="0" blurRad="25400" dist="23998" dir="2700000">
                      <a:srgbClr val="000000">
                        <a:alpha val="31034"/>
                      </a:srgbClr>
                    </a:outerShdw>
                  </a:effectLst>
                </a:rPr>
                <a:t>CASConsumer</a:t>
              </a:r>
            </a:p>
          </p:txBody>
        </p:sp>
        <p:sp>
          <p:nvSpPr>
            <p:cNvPr id="41" name="Shape 41"/>
            <p:cNvSpPr/>
            <p:nvPr/>
          </p:nvSpPr>
          <p:spPr>
            <a:xfrm>
              <a:off x="8055276" y="2072704"/>
              <a:ext cx="1740741" cy="939891"/>
            </a:xfrm>
            <a:prstGeom prst="rect">
              <a:avLst/>
            </a:pr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31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lvl="0">
                <a:defRPr sz="1800">
                  <a:solidFill>
                    <a:srgbClr val="000000"/>
                  </a:solidFill>
                  <a:effectLst/>
                </a:defRPr>
              </a:pPr>
              <a:r>
                <a:rPr sz="3100">
                  <a:solidFill>
                    <a:srgbClr val="FFFFFF"/>
                  </a:solidFill>
                  <a:effectLst>
                    <a:outerShdw sx="100000" sy="100000" kx="0" ky="0" algn="b" rotWithShape="0" blurRad="25400" dist="23998" dir="2700000">
                      <a:srgbClr val="000000">
                        <a:alpha val="31034"/>
                      </a:srgbClr>
                    </a:outerShdw>
                  </a:effectLst>
                </a:rPr>
                <a:t>Triple</a:t>
              </a:r>
            </a:p>
          </p:txBody>
        </p:sp>
        <p:sp>
          <p:nvSpPr>
            <p:cNvPr id="42" name="Shape 42"/>
            <p:cNvSpPr/>
            <p:nvPr/>
          </p:nvSpPr>
          <p:spPr>
            <a:xfrm>
              <a:off x="3294681" y="727482"/>
              <a:ext cx="1021996" cy="1"/>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43" name="Shape 43"/>
            <p:cNvSpPr/>
            <p:nvPr/>
          </p:nvSpPr>
          <p:spPr>
            <a:xfrm>
              <a:off x="7258025" y="718795"/>
              <a:ext cx="1021996" cy="1"/>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44" name="Shape 44"/>
            <p:cNvSpPr/>
            <p:nvPr/>
          </p:nvSpPr>
          <p:spPr>
            <a:xfrm flipV="1">
              <a:off x="3223522" y="1141052"/>
              <a:ext cx="2205524" cy="920664"/>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45" name="Shape 45"/>
            <p:cNvSpPr/>
            <p:nvPr/>
          </p:nvSpPr>
          <p:spPr>
            <a:xfrm flipH="1" flipV="1">
              <a:off x="6255430" y="1086751"/>
              <a:ext cx="2783360" cy="996693"/>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46" name="Shape 46"/>
            <p:cNvSpPr/>
            <p:nvPr/>
          </p:nvSpPr>
          <p:spPr>
            <a:xfrm flipV="1">
              <a:off x="870512" y="1218835"/>
              <a:ext cx="666975" cy="1219687"/>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47" name="Shape 47"/>
            <p:cNvSpPr/>
            <p:nvPr/>
          </p:nvSpPr>
          <p:spPr>
            <a:xfrm>
              <a:off x="0" y="2542649"/>
              <a:ext cx="1434402" cy="117272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2800">
                  <a:solidFill>
                    <a:srgbClr val="000000"/>
                  </a:solidFill>
                </a:defRPr>
              </a:lvl1pPr>
            </a:lstStyle>
            <a:p>
              <a:pPr lvl="0">
                <a:defRPr sz="1800"/>
              </a:pPr>
              <a:r>
                <a:rPr sz="2800"/>
                <a:t>Input</a:t>
              </a:r>
            </a:p>
          </p:txBody>
        </p:sp>
        <p:sp>
          <p:nvSpPr>
            <p:cNvPr id="48" name="Shape 48"/>
            <p:cNvSpPr/>
            <p:nvPr/>
          </p:nvSpPr>
          <p:spPr>
            <a:xfrm>
              <a:off x="10360045" y="2368493"/>
              <a:ext cx="1434403" cy="117272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2600">
                  <a:solidFill>
                    <a:srgbClr val="000000"/>
                  </a:solidFill>
                </a:defRPr>
              </a:lvl1pPr>
            </a:lstStyle>
            <a:p>
              <a:pPr lvl="0">
                <a:defRPr sz="1800"/>
              </a:pPr>
              <a:r>
                <a:rPr sz="2600"/>
                <a:t>Output</a:t>
              </a:r>
            </a:p>
          </p:txBody>
        </p:sp>
        <p:sp>
          <p:nvSpPr>
            <p:cNvPr id="49" name="Shape 49"/>
            <p:cNvSpPr/>
            <p:nvPr/>
          </p:nvSpPr>
          <p:spPr>
            <a:xfrm>
              <a:off x="9822516" y="1222604"/>
              <a:ext cx="1057719" cy="1057719"/>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50" name="Shape 50"/>
            <p:cNvSpPr/>
            <p:nvPr/>
          </p:nvSpPr>
          <p:spPr>
            <a:xfrm>
              <a:off x="2062404" y="2073218"/>
              <a:ext cx="1951899" cy="939892"/>
            </a:xfrm>
            <a:prstGeom prst="rect">
              <a:avLst/>
            </a:pr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31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lvl="0">
                <a:defRPr sz="1800">
                  <a:solidFill>
                    <a:srgbClr val="000000"/>
                  </a:solidFill>
                  <a:effectLst/>
                </a:defRPr>
              </a:pPr>
              <a:r>
                <a:rPr sz="3100">
                  <a:solidFill>
                    <a:srgbClr val="FFFFFF"/>
                  </a:solidFill>
                  <a:effectLst>
                    <a:outerShdw sx="100000" sy="100000" kx="0" ky="0" algn="b" rotWithShape="0" blurRad="25400" dist="23998" dir="2700000">
                      <a:srgbClr val="000000">
                        <a:alpha val="31034"/>
                      </a:srgbClr>
                    </a:outerShdw>
                  </a:effectLst>
                </a:rPr>
                <a:t>concept</a:t>
              </a:r>
            </a:p>
          </p:txBody>
        </p:sp>
        <p:sp>
          <p:nvSpPr>
            <p:cNvPr id="51" name="Shape 51"/>
            <p:cNvSpPr/>
            <p:nvPr/>
          </p:nvSpPr>
          <p:spPr>
            <a:xfrm>
              <a:off x="4921275" y="2072704"/>
              <a:ext cx="1951899" cy="939891"/>
            </a:xfrm>
            <a:prstGeom prst="rect">
              <a:avLst/>
            </a:pr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31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lvl="0">
                <a:defRPr sz="1800">
                  <a:solidFill>
                    <a:srgbClr val="000000"/>
                  </a:solidFill>
                  <a:effectLst/>
                </a:defRPr>
              </a:pPr>
              <a:r>
                <a:rPr sz="3100">
                  <a:solidFill>
                    <a:srgbClr val="FFFFFF"/>
                  </a:solidFill>
                  <a:effectLst>
                    <a:outerShdw sx="100000" sy="100000" kx="0" ky="0" algn="b" rotWithShape="0" blurRad="25400" dist="23998" dir="2700000">
                      <a:srgbClr val="000000">
                        <a:alpha val="31034"/>
                      </a:srgbClr>
                    </a:outerShdw>
                  </a:effectLst>
                </a:rPr>
                <a:t>doc</a:t>
              </a:r>
            </a:p>
          </p:txBody>
        </p:sp>
        <p:sp>
          <p:nvSpPr>
            <p:cNvPr id="52" name="Shape 52"/>
            <p:cNvSpPr/>
            <p:nvPr/>
          </p:nvSpPr>
          <p:spPr>
            <a:xfrm flipV="1">
              <a:off x="5787351" y="1016265"/>
              <a:ext cx="1" cy="1025233"/>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gr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title" idx="4294967295"/>
          </p:nvPr>
        </p:nvSpPr>
        <p:spPr>
          <a:xfrm>
            <a:off x="952500" y="-284170"/>
            <a:ext cx="11099800" cy="2120901"/>
          </a:xfrm>
          <a:prstGeom prst="rect">
            <a:avLst/>
          </a:prstGeom>
        </p:spPr>
        <p:txBody>
          <a:bodyPr/>
          <a:lstStyle>
            <a:lvl1pPr>
              <a:defRPr sz="5500"/>
            </a:lvl1pPr>
          </a:lstStyle>
          <a:p>
            <a:pPr lvl="0">
              <a:defRPr sz="1800">
                <a:solidFill>
                  <a:srgbClr val="000000"/>
                </a:solidFill>
              </a:defRPr>
            </a:pPr>
            <a:r>
              <a:rPr sz="5500">
                <a:solidFill>
                  <a:srgbClr val="FFFFFF"/>
                </a:solidFill>
              </a:rPr>
              <a:t>Architecture—aeDescriptor</a:t>
            </a:r>
          </a:p>
        </p:txBody>
      </p:sp>
      <p:grpSp>
        <p:nvGrpSpPr>
          <p:cNvPr id="75" name="Group 75"/>
          <p:cNvGrpSpPr/>
          <p:nvPr/>
        </p:nvGrpSpPr>
        <p:grpSpPr>
          <a:xfrm>
            <a:off x="672905" y="2458058"/>
            <a:ext cx="12082110" cy="5119563"/>
            <a:chOff x="0" y="0"/>
            <a:chExt cx="12082109" cy="5119562"/>
          </a:xfrm>
        </p:grpSpPr>
        <p:sp>
          <p:nvSpPr>
            <p:cNvPr id="58" name="Shape 58"/>
            <p:cNvSpPr/>
            <p:nvPr/>
          </p:nvSpPr>
          <p:spPr>
            <a:xfrm>
              <a:off x="2326339" y="432308"/>
              <a:ext cx="2915242" cy="1350553"/>
            </a:xfrm>
            <a:prstGeom prst="roundRect">
              <a:avLst>
                <a:gd name="adj" fmla="val 28442"/>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defTabSz="457200">
                <a:defRPr sz="1800">
                  <a:solidFill>
                    <a:srgbClr val="000000"/>
                  </a:solidFill>
                </a:defRPr>
              </a:pPr>
              <a:r>
                <a:rPr sz="19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Type: Question</a:t>
              </a:r>
              <a:endParaRPr sz="19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endParaRPr>
            </a:p>
            <a:p>
              <a:pPr lvl="0" defTabSz="457200">
                <a:defRPr sz="1800">
                  <a:solidFill>
                    <a:srgbClr val="000000"/>
                  </a:solidFill>
                </a:defRPr>
              </a:pPr>
              <a:r>
                <a:rPr sz="19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Set  AtomicQueryConcept</a:t>
              </a:r>
            </a:p>
          </p:txBody>
        </p:sp>
        <p:sp>
          <p:nvSpPr>
            <p:cNvPr id="59" name="Shape 59"/>
            <p:cNvSpPr/>
            <p:nvPr/>
          </p:nvSpPr>
          <p:spPr>
            <a:xfrm>
              <a:off x="5247907" y="0"/>
              <a:ext cx="4587098" cy="1782861"/>
            </a:xfrm>
            <a:prstGeom prst="roundRect">
              <a:avLst>
                <a:gd name="adj" fmla="val 20309"/>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Type: AtomicQueryConcept</a:t>
              </a:r>
              <a:endPar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endParaRPr>
            </a:p>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Set ConceptSearchResult</a:t>
              </a:r>
              <a:endPar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endParaRPr>
            </a:p>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set Document</a:t>
              </a:r>
              <a:endPar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endParaRPr>
            </a:p>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set Triple</a:t>
              </a:r>
              <a:endPar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endParaRPr>
            </a:p>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(Uri, Score, Text, Rank, Query String)</a:t>
              </a:r>
            </a:p>
          </p:txBody>
        </p:sp>
        <p:sp>
          <p:nvSpPr>
            <p:cNvPr id="60" name="Shape 60"/>
            <p:cNvSpPr/>
            <p:nvPr/>
          </p:nvSpPr>
          <p:spPr>
            <a:xfrm>
              <a:off x="0" y="1863640"/>
              <a:ext cx="9771774" cy="3162328"/>
            </a:xfrm>
            <a:prstGeom prst="rect">
              <a:avLst/>
            </a:prstGeom>
            <a:blipFill rotWithShape="1">
              <a:blip r:embed="rId4"/>
              <a:srcRect l="0" t="0" r="0" b="0"/>
              <a:tile tx="0" ty="0" sx="100000" sy="100000" flip="none" algn="tl"/>
            </a:blipFill>
            <a:ln w="254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0" tIns="0" rIns="0" bIns="0" numCol="1" anchor="ctr">
              <a:noAutofit/>
            </a:bodyPr>
            <a:lstStyle/>
            <a:p>
              <a:pPr lvl="0" defTabSz="457200">
                <a:defRPr sz="1200">
                  <a:effectLst>
                    <a:outerShdw sx="100000" sy="100000" kx="0" ky="0" algn="b" rotWithShape="0" blurRad="25400" dist="23998" dir="2700000">
                      <a:srgbClr val="000000">
                        <a:alpha val="31034"/>
                      </a:srgbClr>
                    </a:outerShdw>
                  </a:effectLst>
                  <a:latin typeface="Helvetica"/>
                  <a:ea typeface="Helvetica"/>
                  <a:cs typeface="Helvetica"/>
                  <a:sym typeface="Helvetica"/>
                </a:defRPr>
              </a:pPr>
            </a:p>
          </p:txBody>
        </p:sp>
        <p:sp>
          <p:nvSpPr>
            <p:cNvPr id="61" name="Shape 61"/>
            <p:cNvSpPr/>
            <p:nvPr/>
          </p:nvSpPr>
          <p:spPr>
            <a:xfrm>
              <a:off x="6155946" y="2001797"/>
              <a:ext cx="2547960" cy="880504"/>
            </a:xfrm>
            <a:prstGeom prst="rect">
              <a:avLst/>
            </a:prstGeom>
            <a:blipFill rotWithShape="1">
              <a:blip r:embed="rId5"/>
              <a:srcRect l="0" t="0" r="0" b="0"/>
              <a:tile tx="0" ty="0" sx="100000" sy="100000" flip="none" algn="tl"/>
            </a:blipFill>
            <a:ln w="127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Concept</a:t>
              </a:r>
              <a:endPar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endParaRPr>
            </a:p>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Annotator</a:t>
              </a:r>
            </a:p>
          </p:txBody>
        </p:sp>
        <p:sp>
          <p:nvSpPr>
            <p:cNvPr id="62" name="Shape 62"/>
            <p:cNvSpPr/>
            <p:nvPr/>
          </p:nvSpPr>
          <p:spPr>
            <a:xfrm flipV="1">
              <a:off x="4964255" y="2522411"/>
              <a:ext cx="1083479" cy="1083479"/>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63" name="Shape 63"/>
            <p:cNvSpPr/>
            <p:nvPr/>
          </p:nvSpPr>
          <p:spPr>
            <a:xfrm>
              <a:off x="3067325" y="3090505"/>
              <a:ext cx="1778335" cy="1052580"/>
            </a:xfrm>
            <a:prstGeom prst="rect">
              <a:avLst/>
            </a:prstGeom>
            <a:blipFill rotWithShape="1">
              <a:blip r:embed="rId5"/>
              <a:srcRect l="0" t="0" r="0" b="0"/>
              <a:tile tx="0" ty="0" sx="100000" sy="100000" flip="none" algn="tl"/>
            </a:blipFill>
            <a:ln w="127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Question </a:t>
              </a:r>
              <a:endPar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endParaRPr>
            </a:p>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Annotator</a:t>
              </a:r>
            </a:p>
          </p:txBody>
        </p:sp>
        <p:sp>
          <p:nvSpPr>
            <p:cNvPr id="64" name="Shape 64"/>
            <p:cNvSpPr/>
            <p:nvPr/>
          </p:nvSpPr>
          <p:spPr>
            <a:xfrm>
              <a:off x="10271221" y="2988257"/>
              <a:ext cx="1810889" cy="1163559"/>
            </a:xfrm>
            <a:prstGeom prst="roundRect">
              <a:avLst>
                <a:gd name="adj" fmla="val 29101"/>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22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lvl="0">
                <a:defRPr sz="1800">
                  <a:solidFill>
                    <a:srgbClr val="000000"/>
                  </a:solidFill>
                  <a:effectLst/>
                </a:defRPr>
              </a:pPr>
              <a:r>
                <a:rPr sz="2200">
                  <a:solidFill>
                    <a:srgbClr val="FFFFFF"/>
                  </a:solidFill>
                  <a:effectLst>
                    <a:outerShdw sx="100000" sy="100000" kx="0" ky="0" algn="b" rotWithShape="0" blurRad="25400" dist="23998" dir="2700000">
                      <a:srgbClr val="000000">
                        <a:alpha val="31034"/>
                      </a:srgbClr>
                    </a:outerShdw>
                  </a:effectLst>
                </a:rPr>
                <a:t>Evaluate</a:t>
              </a:r>
            </a:p>
          </p:txBody>
        </p:sp>
        <p:sp>
          <p:nvSpPr>
            <p:cNvPr id="65" name="Shape 65"/>
            <p:cNvSpPr/>
            <p:nvPr/>
          </p:nvSpPr>
          <p:spPr>
            <a:xfrm>
              <a:off x="11422" y="4355822"/>
              <a:ext cx="6915064" cy="763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457200">
                <a:defRPr sz="2600">
                  <a:latin typeface="Helvetica"/>
                  <a:ea typeface="Helvetica"/>
                  <a:cs typeface="Helvetica"/>
                  <a:sym typeface="Helvetica"/>
                </a:defRPr>
              </a:lvl1pPr>
            </a:lstStyle>
            <a:p>
              <a:pPr lvl="0">
                <a:defRPr sz="1800">
                  <a:solidFill>
                    <a:srgbClr val="000000"/>
                  </a:solidFill>
                </a:defRPr>
              </a:pPr>
              <a:r>
                <a:rPr sz="2600">
                  <a:solidFill>
                    <a:srgbClr val="FFFFFF"/>
                  </a:solidFill>
                </a:rPr>
                <a:t>aeDescriptor</a:t>
              </a:r>
            </a:p>
          </p:txBody>
        </p:sp>
        <p:sp>
          <p:nvSpPr>
            <p:cNvPr id="66" name="Shape 66"/>
            <p:cNvSpPr/>
            <p:nvPr/>
          </p:nvSpPr>
          <p:spPr>
            <a:xfrm>
              <a:off x="295952" y="3089073"/>
              <a:ext cx="1778334" cy="1052580"/>
            </a:xfrm>
            <a:prstGeom prst="rect">
              <a:avLst/>
            </a:prstGeom>
            <a:blipFill rotWithShape="1">
              <a:blip r:embed="rId5"/>
              <a:srcRect l="0" t="0" r="0" b="0"/>
              <a:tile tx="0" ty="0" sx="100000" sy="100000" flip="none" algn="tl"/>
            </a:blipFill>
            <a:ln w="127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457200">
                <a:defRPr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lvl="0">
                <a:defRPr sz="1800">
                  <a:solidFill>
                    <a:srgbClr val="000000"/>
                  </a:solidFill>
                  <a:effectLst/>
                </a:defRPr>
              </a:pPr>
              <a:r>
                <a:rPr sz="2000">
                  <a:solidFill>
                    <a:srgbClr val="FFFFFF"/>
                  </a:solidFill>
                  <a:effectLst>
                    <a:outerShdw sx="100000" sy="100000" kx="0" ky="0" algn="b" rotWithShape="0" blurRad="25400" dist="23998" dir="2700000">
                      <a:srgbClr val="000000">
                        <a:alpha val="31034"/>
                      </a:srgbClr>
                    </a:outerShdw>
                  </a:effectLst>
                </a:rPr>
                <a:t>Original Data Stream</a:t>
              </a:r>
            </a:p>
          </p:txBody>
        </p:sp>
        <p:sp>
          <p:nvSpPr>
            <p:cNvPr id="67" name="Shape 67"/>
            <p:cNvSpPr/>
            <p:nvPr/>
          </p:nvSpPr>
          <p:spPr>
            <a:xfrm>
              <a:off x="2264751" y="3636655"/>
              <a:ext cx="744101" cy="1"/>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68" name="Shape 68"/>
            <p:cNvSpPr/>
            <p:nvPr/>
          </p:nvSpPr>
          <p:spPr>
            <a:xfrm>
              <a:off x="4936827" y="3786467"/>
              <a:ext cx="1110906" cy="752076"/>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69" name="Shape 69"/>
            <p:cNvSpPr/>
            <p:nvPr/>
          </p:nvSpPr>
          <p:spPr>
            <a:xfrm>
              <a:off x="8691641" y="2528926"/>
              <a:ext cx="1371218" cy="874416"/>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70" name="Shape 70"/>
            <p:cNvSpPr/>
            <p:nvPr/>
          </p:nvSpPr>
          <p:spPr>
            <a:xfrm flipV="1">
              <a:off x="8727292" y="3736731"/>
              <a:ext cx="1299008" cy="826476"/>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71" name="Shape 71"/>
            <p:cNvSpPr/>
            <p:nvPr/>
          </p:nvSpPr>
          <p:spPr>
            <a:xfrm>
              <a:off x="6155946" y="3052514"/>
              <a:ext cx="2547960" cy="880505"/>
            </a:xfrm>
            <a:prstGeom prst="rect">
              <a:avLst/>
            </a:prstGeom>
            <a:blipFill rotWithShape="1">
              <a:blip r:embed="rId5"/>
              <a:srcRect l="0" t="0" r="0" b="0"/>
              <a:tile tx="0" ty="0" sx="100000" sy="100000" flip="none" algn="tl"/>
            </a:blipFill>
            <a:ln w="127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Document</a:t>
              </a:r>
              <a:endPar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endParaRPr>
            </a:p>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Annotator</a:t>
              </a:r>
            </a:p>
          </p:txBody>
        </p:sp>
        <p:sp>
          <p:nvSpPr>
            <p:cNvPr id="72" name="Shape 72"/>
            <p:cNvSpPr/>
            <p:nvPr/>
          </p:nvSpPr>
          <p:spPr>
            <a:xfrm>
              <a:off x="6155946" y="4073866"/>
              <a:ext cx="2547960" cy="880505"/>
            </a:xfrm>
            <a:prstGeom prst="rect">
              <a:avLst/>
            </a:prstGeom>
            <a:blipFill rotWithShape="1">
              <a:blip r:embed="rId5"/>
              <a:srcRect l="0" t="0" r="0" b="0"/>
              <a:tile tx="0" ty="0" sx="100000" sy="100000" flip="none" algn="tl"/>
            </a:blipFill>
            <a:ln w="12700" cap="flat">
              <a:solidFill>
                <a:srgbClr val="000000"/>
              </a:solidFill>
              <a:prstDash val="solid"/>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Triple</a:t>
              </a:r>
              <a:endPar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endParaRPr>
            </a:p>
            <a:p>
              <a:pPr lvl="0" defTabSz="457200">
                <a:defRPr sz="1800">
                  <a:solidFill>
                    <a:srgbClr val="000000"/>
                  </a:solidFill>
                </a:defRPr>
              </a:pPr>
              <a:r>
                <a:rPr sz="2000">
                  <a:solidFill>
                    <a:srgbClr val="FFFFFF"/>
                  </a:solidFill>
                  <a:effectLst>
                    <a:outerShdw sx="100000" sy="100000" kx="0" ky="0" algn="b" rotWithShape="0" blurRad="25400" dist="23998" dir="2700000">
                      <a:srgbClr val="000000">
                        <a:alpha val="31034"/>
                      </a:srgbClr>
                    </a:outerShdw>
                  </a:effectLst>
                  <a:latin typeface="Helvetica"/>
                  <a:ea typeface="Helvetica"/>
                  <a:cs typeface="Helvetica"/>
                  <a:sym typeface="Helvetica"/>
                </a:rPr>
                <a:t>Annotator</a:t>
              </a:r>
            </a:p>
          </p:txBody>
        </p:sp>
        <p:sp>
          <p:nvSpPr>
            <p:cNvPr id="73" name="Shape 73"/>
            <p:cNvSpPr/>
            <p:nvPr/>
          </p:nvSpPr>
          <p:spPr>
            <a:xfrm>
              <a:off x="4911667" y="3617640"/>
              <a:ext cx="1178956" cy="1"/>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sp>
          <p:nvSpPr>
            <p:cNvPr id="74" name="Shape 74"/>
            <p:cNvSpPr/>
            <p:nvPr/>
          </p:nvSpPr>
          <p:spPr>
            <a:xfrm>
              <a:off x="8763099" y="3566179"/>
              <a:ext cx="1299760" cy="1"/>
            </a:xfrm>
            <a:prstGeom prst="line">
              <a:avLst/>
            </a:prstGeom>
            <a:noFill/>
            <a:ln w="25400" cap="flat">
              <a:solidFill>
                <a:srgbClr val="FF2D21"/>
              </a:solidFill>
              <a:prstDash val="solid"/>
              <a:miter lim="400000"/>
              <a:tailEnd type="triangle" w="med" len="med"/>
            </a:ln>
            <a:effectLst/>
          </p:spPr>
          <p:txBody>
            <a:bodyPr wrap="square" lIns="0" tIns="0" rIns="0" bIns="0" numCol="1" anchor="ctr">
              <a:noAutofit/>
            </a:bodyPr>
            <a:lstStyle/>
            <a:p>
              <a:pPr lvl="0" defTabSz="457200">
                <a:defRPr sz="1200">
                  <a:solidFill>
                    <a:srgbClr val="000000"/>
                  </a:solidFill>
                </a:defRPr>
              </a:pPr>
            </a:p>
          </p:txBody>
        </p:sp>
      </p:gr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ph type="title"/>
          </p:nvPr>
        </p:nvSpPr>
        <p:spPr>
          <a:prstGeom prst="rect">
            <a:avLst/>
          </a:prstGeom>
        </p:spPr>
        <p:txBody>
          <a:bodyPr/>
          <a:lstStyle/>
          <a:p>
            <a:pPr lvl="0">
              <a:defRPr sz="1800">
                <a:solidFill>
                  <a:srgbClr val="000000"/>
                </a:solidFill>
              </a:defRPr>
            </a:pPr>
            <a:r>
              <a:rPr sz="8000">
                <a:solidFill>
                  <a:srgbClr val="FFFFFF"/>
                </a:solidFill>
              </a:rPr>
              <a:t>Prior Sprint Backlog</a:t>
            </a:r>
          </a:p>
        </p:txBody>
      </p:sp>
      <p:pic>
        <p:nvPicPr>
          <p:cNvPr id="80" name="Screen Shot 2014-11-16 at 10.59.08 PM.png"/>
          <p:cNvPicPr/>
          <p:nvPr/>
        </p:nvPicPr>
        <p:blipFill>
          <a:blip r:embed="rId3">
            <a:extLst/>
          </a:blip>
          <a:srcRect l="8937" t="19271" r="9600" b="451"/>
          <a:stretch>
            <a:fillRect/>
          </a:stretch>
        </p:blipFill>
        <p:spPr>
          <a:xfrm>
            <a:off x="98728" y="2356345"/>
            <a:ext cx="4102992" cy="2527029"/>
          </a:xfrm>
          <a:prstGeom prst="rect">
            <a:avLst/>
          </a:prstGeom>
          <a:ln w="12700">
            <a:miter lim="400000"/>
          </a:ln>
        </p:spPr>
      </p:pic>
      <p:pic>
        <p:nvPicPr>
          <p:cNvPr id="81" name="Screen Shot 2014-11-16 at 11.05.32 PM.png"/>
          <p:cNvPicPr/>
          <p:nvPr/>
        </p:nvPicPr>
        <p:blipFill>
          <a:blip r:embed="rId4">
            <a:extLst/>
          </a:blip>
          <a:srcRect l="9546" t="18880" r="9546" b="394"/>
          <a:stretch>
            <a:fillRect/>
          </a:stretch>
        </p:blipFill>
        <p:spPr>
          <a:xfrm>
            <a:off x="4330891" y="2340669"/>
            <a:ext cx="4102758" cy="2558442"/>
          </a:xfrm>
          <a:prstGeom prst="rect">
            <a:avLst/>
          </a:prstGeom>
          <a:ln w="12700">
            <a:miter lim="400000"/>
          </a:ln>
        </p:spPr>
      </p:pic>
      <p:pic>
        <p:nvPicPr>
          <p:cNvPr id="82" name="Screen Shot 2014-11-16 at 11.08.02 PM.png"/>
          <p:cNvPicPr/>
          <p:nvPr/>
        </p:nvPicPr>
        <p:blipFill>
          <a:blip r:embed="rId5">
            <a:extLst/>
          </a:blip>
          <a:srcRect l="9168" t="19275" r="9168" b="406"/>
          <a:stretch>
            <a:fillRect/>
          </a:stretch>
        </p:blipFill>
        <p:spPr>
          <a:xfrm>
            <a:off x="8563054" y="2340669"/>
            <a:ext cx="4161813" cy="2558276"/>
          </a:xfrm>
          <a:prstGeom prst="rect">
            <a:avLst/>
          </a:prstGeom>
          <a:ln w="12700">
            <a:miter lim="400000"/>
          </a:ln>
        </p:spPr>
      </p:pic>
      <p:pic>
        <p:nvPicPr>
          <p:cNvPr id="83" name="Screen Shot 2014-11-16 at 11.30.09 PM.png"/>
          <p:cNvPicPr/>
          <p:nvPr/>
        </p:nvPicPr>
        <p:blipFill>
          <a:blip r:embed="rId6">
            <a:extLst/>
          </a:blip>
          <a:srcRect l="8774" t="18958" r="9479" b="0"/>
          <a:stretch>
            <a:fillRect/>
          </a:stretch>
        </p:blipFill>
        <p:spPr>
          <a:xfrm>
            <a:off x="1441488" y="5874522"/>
            <a:ext cx="4102933" cy="2542230"/>
          </a:xfrm>
          <a:prstGeom prst="rect">
            <a:avLst/>
          </a:prstGeom>
          <a:ln w="12700">
            <a:miter lim="400000"/>
          </a:ln>
        </p:spPr>
      </p:pic>
      <p:pic>
        <p:nvPicPr>
          <p:cNvPr id="84" name="Screen Shot 2014-11-16 at 11.27.42 PM.png"/>
          <p:cNvPicPr/>
          <p:nvPr/>
        </p:nvPicPr>
        <p:blipFill>
          <a:blip r:embed="rId7">
            <a:extLst/>
          </a:blip>
          <a:srcRect l="8906" t="18835" r="8906" b="0"/>
          <a:stretch>
            <a:fillRect/>
          </a:stretch>
        </p:blipFill>
        <p:spPr>
          <a:xfrm>
            <a:off x="7375502" y="5882260"/>
            <a:ext cx="4093722" cy="2526718"/>
          </a:xfrm>
          <a:prstGeom prst="rect">
            <a:avLst/>
          </a:prstGeom>
          <a:ln w="12700">
            <a:miter lim="400000"/>
          </a:ln>
        </p:spPr>
      </p:pic>
      <p:sp>
        <p:nvSpPr>
          <p:cNvPr id="85" name="Shape 85"/>
          <p:cNvSpPr/>
          <p:nvPr/>
        </p:nvSpPr>
        <p:spPr>
          <a:xfrm>
            <a:off x="1055918" y="4962690"/>
            <a:ext cx="218851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Rui Wang</a:t>
            </a:r>
          </a:p>
        </p:txBody>
      </p:sp>
      <p:sp>
        <p:nvSpPr>
          <p:cNvPr id="86" name="Shape 86"/>
          <p:cNvSpPr/>
          <p:nvPr/>
        </p:nvSpPr>
        <p:spPr>
          <a:xfrm>
            <a:off x="4914383" y="4962690"/>
            <a:ext cx="293591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sz="1800">
                <a:solidFill>
                  <a:srgbClr val="000000"/>
                </a:solidFill>
              </a:defRPr>
            </a:pPr>
            <a:r>
              <a:rPr sz="3800">
                <a:solidFill>
                  <a:srgbClr val="FFFFFF"/>
                </a:solidFill>
              </a:rPr>
              <a:t>Victor Zhao </a:t>
            </a:r>
          </a:p>
        </p:txBody>
      </p:sp>
      <p:sp>
        <p:nvSpPr>
          <p:cNvPr id="87" name="Shape 87"/>
          <p:cNvSpPr/>
          <p:nvPr/>
        </p:nvSpPr>
        <p:spPr>
          <a:xfrm>
            <a:off x="9109075" y="4962690"/>
            <a:ext cx="306959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sz="1800">
                <a:solidFill>
                  <a:srgbClr val="000000"/>
                </a:solidFill>
              </a:defRPr>
            </a:pPr>
            <a:r>
              <a:rPr sz="3800">
                <a:solidFill>
                  <a:srgbClr val="FFFFFF"/>
                </a:solidFill>
              </a:rPr>
              <a:t>Carol Cheng</a:t>
            </a:r>
          </a:p>
        </p:txBody>
      </p:sp>
      <p:sp>
        <p:nvSpPr>
          <p:cNvPr id="88" name="Shape 88"/>
          <p:cNvSpPr/>
          <p:nvPr/>
        </p:nvSpPr>
        <p:spPr>
          <a:xfrm>
            <a:off x="2425221" y="8642935"/>
            <a:ext cx="213543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Yan Zhao</a:t>
            </a:r>
          </a:p>
        </p:txBody>
      </p:sp>
      <p:sp>
        <p:nvSpPr>
          <p:cNvPr id="89" name="Shape 89"/>
          <p:cNvSpPr/>
          <p:nvPr/>
        </p:nvSpPr>
        <p:spPr>
          <a:xfrm>
            <a:off x="8332471" y="8635196"/>
            <a:ext cx="217982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Hua Tang</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93"/>
          <p:cNvSpPr/>
          <p:nvPr>
            <p:ph type="title"/>
          </p:nvPr>
        </p:nvSpPr>
        <p:spPr>
          <a:prstGeom prst="rect">
            <a:avLst/>
          </a:prstGeom>
        </p:spPr>
        <p:txBody>
          <a:bodyPr/>
          <a:lstStyle/>
          <a:p>
            <a:pPr lvl="0">
              <a:defRPr sz="1800">
                <a:solidFill>
                  <a:srgbClr val="000000"/>
                </a:solidFill>
              </a:defRPr>
            </a:pPr>
            <a:r>
              <a:rPr sz="8000">
                <a:solidFill>
                  <a:srgbClr val="FFFFFF"/>
                </a:solidFill>
              </a:rPr>
              <a:t>Prior Sprint Burndown</a:t>
            </a:r>
          </a:p>
        </p:txBody>
      </p:sp>
      <p:sp>
        <p:nvSpPr>
          <p:cNvPr id="94" name="Shape 94"/>
          <p:cNvSpPr/>
          <p:nvPr/>
        </p:nvSpPr>
        <p:spPr>
          <a:xfrm>
            <a:off x="1055918" y="4962690"/>
            <a:ext cx="218851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Rui Wang</a:t>
            </a:r>
          </a:p>
        </p:txBody>
      </p:sp>
      <p:sp>
        <p:nvSpPr>
          <p:cNvPr id="95" name="Shape 95"/>
          <p:cNvSpPr/>
          <p:nvPr/>
        </p:nvSpPr>
        <p:spPr>
          <a:xfrm>
            <a:off x="4914383" y="4962690"/>
            <a:ext cx="293591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sz="1800">
                <a:solidFill>
                  <a:srgbClr val="000000"/>
                </a:solidFill>
              </a:defRPr>
            </a:pPr>
            <a:r>
              <a:rPr sz="3800">
                <a:solidFill>
                  <a:srgbClr val="FFFFFF"/>
                </a:solidFill>
              </a:rPr>
              <a:t>Victor Zhao </a:t>
            </a:r>
          </a:p>
        </p:txBody>
      </p:sp>
      <p:sp>
        <p:nvSpPr>
          <p:cNvPr id="96" name="Shape 96"/>
          <p:cNvSpPr/>
          <p:nvPr/>
        </p:nvSpPr>
        <p:spPr>
          <a:xfrm>
            <a:off x="9109075" y="4962690"/>
            <a:ext cx="306959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sz="1800">
                <a:solidFill>
                  <a:srgbClr val="000000"/>
                </a:solidFill>
              </a:defRPr>
            </a:pPr>
            <a:r>
              <a:rPr sz="3800">
                <a:solidFill>
                  <a:srgbClr val="FFFFFF"/>
                </a:solidFill>
              </a:rPr>
              <a:t>Carol Cheng</a:t>
            </a:r>
          </a:p>
        </p:txBody>
      </p:sp>
      <p:sp>
        <p:nvSpPr>
          <p:cNvPr id="97" name="Shape 97"/>
          <p:cNvSpPr/>
          <p:nvPr/>
        </p:nvSpPr>
        <p:spPr>
          <a:xfrm>
            <a:off x="2425221" y="8642935"/>
            <a:ext cx="213543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Yan Zhao</a:t>
            </a:r>
          </a:p>
        </p:txBody>
      </p:sp>
      <p:sp>
        <p:nvSpPr>
          <p:cNvPr id="98" name="Shape 98"/>
          <p:cNvSpPr/>
          <p:nvPr/>
        </p:nvSpPr>
        <p:spPr>
          <a:xfrm>
            <a:off x="8332471" y="8635196"/>
            <a:ext cx="217982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Hua Tang</a:t>
            </a:r>
          </a:p>
        </p:txBody>
      </p:sp>
      <p:pic>
        <p:nvPicPr>
          <p:cNvPr id="99" name="Screen Shot 2014-11-16 at 11.02.15 PM.png"/>
          <p:cNvPicPr/>
          <p:nvPr/>
        </p:nvPicPr>
        <p:blipFill>
          <a:blip r:embed="rId3">
            <a:extLst/>
          </a:blip>
          <a:srcRect l="15293" t="23595" r="11060" b="10268"/>
          <a:stretch>
            <a:fillRect/>
          </a:stretch>
        </p:blipFill>
        <p:spPr>
          <a:xfrm>
            <a:off x="103293" y="2471042"/>
            <a:ext cx="4093683" cy="2297636"/>
          </a:xfrm>
          <a:prstGeom prst="rect">
            <a:avLst/>
          </a:prstGeom>
          <a:ln w="12700">
            <a:miter lim="400000"/>
          </a:ln>
        </p:spPr>
      </p:pic>
      <p:pic>
        <p:nvPicPr>
          <p:cNvPr id="100" name="Screen Shot 2014-11-16 at 11.06.49 PM.png"/>
          <p:cNvPicPr/>
          <p:nvPr/>
        </p:nvPicPr>
        <p:blipFill>
          <a:blip r:embed="rId4">
            <a:extLst/>
          </a:blip>
          <a:srcRect l="15662" t="19758" r="12198" b="10843"/>
          <a:stretch>
            <a:fillRect/>
          </a:stretch>
        </p:blipFill>
        <p:spPr>
          <a:xfrm>
            <a:off x="4425447" y="2444451"/>
            <a:ext cx="3909361" cy="2350518"/>
          </a:xfrm>
          <a:prstGeom prst="rect">
            <a:avLst/>
          </a:prstGeom>
          <a:ln w="12700">
            <a:miter lim="400000"/>
          </a:ln>
        </p:spPr>
      </p:pic>
      <p:pic>
        <p:nvPicPr>
          <p:cNvPr id="101" name="Screen Shot 2014-11-16 at 11.09.47 PM.png"/>
          <p:cNvPicPr/>
          <p:nvPr/>
        </p:nvPicPr>
        <p:blipFill>
          <a:blip r:embed="rId5">
            <a:extLst/>
          </a:blip>
          <a:srcRect l="14893" t="17871" r="14893" b="10619"/>
          <a:stretch>
            <a:fillRect/>
          </a:stretch>
        </p:blipFill>
        <p:spPr>
          <a:xfrm>
            <a:off x="8797211" y="2444451"/>
            <a:ext cx="3693285" cy="2350880"/>
          </a:xfrm>
          <a:prstGeom prst="rect">
            <a:avLst/>
          </a:prstGeom>
          <a:ln w="12700">
            <a:miter lim="400000"/>
          </a:ln>
        </p:spPr>
      </p:pic>
      <p:pic>
        <p:nvPicPr>
          <p:cNvPr id="102" name="Screen Shot 2014-11-16 at 11.31.14 PM.png"/>
          <p:cNvPicPr/>
          <p:nvPr/>
        </p:nvPicPr>
        <p:blipFill>
          <a:blip r:embed="rId6">
            <a:extLst/>
          </a:blip>
          <a:srcRect l="13594" t="19074" r="13594" b="7361"/>
          <a:stretch>
            <a:fillRect/>
          </a:stretch>
        </p:blipFill>
        <p:spPr>
          <a:xfrm>
            <a:off x="1538326" y="5911431"/>
            <a:ext cx="3909252" cy="2468549"/>
          </a:xfrm>
          <a:prstGeom prst="rect">
            <a:avLst/>
          </a:prstGeom>
          <a:ln w="12700">
            <a:miter lim="400000"/>
          </a:ln>
        </p:spPr>
      </p:pic>
      <p:pic>
        <p:nvPicPr>
          <p:cNvPr id="103" name="Screen Shot 2014-11-16 at 11.28.58 PM.png"/>
          <p:cNvPicPr/>
          <p:nvPr/>
        </p:nvPicPr>
        <p:blipFill>
          <a:blip r:embed="rId7">
            <a:extLst/>
          </a:blip>
          <a:srcRect l="14862" t="21877" r="16348" b="6658"/>
          <a:stretch>
            <a:fillRect/>
          </a:stretch>
        </p:blipFill>
        <p:spPr>
          <a:xfrm>
            <a:off x="7521353" y="5911431"/>
            <a:ext cx="3802039" cy="2468691"/>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ph type="title"/>
          </p:nvPr>
        </p:nvSpPr>
        <p:spPr>
          <a:xfrm>
            <a:off x="952500" y="-176755"/>
            <a:ext cx="11099800" cy="2120901"/>
          </a:xfrm>
          <a:prstGeom prst="rect">
            <a:avLst/>
          </a:prstGeom>
        </p:spPr>
        <p:txBody>
          <a:bodyPr/>
          <a:lstStyle>
            <a:lvl1pPr>
              <a:defRPr sz="5500"/>
            </a:lvl1pPr>
          </a:lstStyle>
          <a:p>
            <a:pPr lvl="0">
              <a:defRPr sz="1800">
                <a:solidFill>
                  <a:srgbClr val="000000"/>
                </a:solidFill>
              </a:defRPr>
            </a:pPr>
            <a:r>
              <a:rPr sz="5500">
                <a:solidFill>
                  <a:srgbClr val="FFFFFF"/>
                </a:solidFill>
              </a:rPr>
              <a:t>Prior Sprint Backlog — Rui Wang</a:t>
            </a:r>
          </a:p>
        </p:txBody>
      </p:sp>
      <p:pic>
        <p:nvPicPr>
          <p:cNvPr id="108" name="Screen Shot 2014-11-16 at 10.59.08 PM.png"/>
          <p:cNvPicPr/>
          <p:nvPr/>
        </p:nvPicPr>
        <p:blipFill>
          <a:blip r:embed="rId3">
            <a:extLst/>
          </a:blip>
          <a:srcRect l="8937" t="19271" r="9600" b="451"/>
          <a:stretch>
            <a:fillRect/>
          </a:stretch>
        </p:blipFill>
        <p:spPr>
          <a:xfrm>
            <a:off x="133032" y="1515916"/>
            <a:ext cx="12635735" cy="7782337"/>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title"/>
          </p:nvPr>
        </p:nvSpPr>
        <p:spPr>
          <a:xfrm>
            <a:off x="-213475" y="11913"/>
            <a:ext cx="13431750" cy="2120901"/>
          </a:xfrm>
          <a:prstGeom prst="rect">
            <a:avLst/>
          </a:prstGeom>
        </p:spPr>
        <p:txBody>
          <a:bodyPr/>
          <a:lstStyle>
            <a:lvl1pPr>
              <a:defRPr sz="5500"/>
            </a:lvl1pPr>
          </a:lstStyle>
          <a:p>
            <a:pPr lvl="0">
              <a:defRPr sz="1800">
                <a:solidFill>
                  <a:srgbClr val="000000"/>
                </a:solidFill>
              </a:defRPr>
            </a:pPr>
            <a:r>
              <a:rPr sz="5500">
                <a:solidFill>
                  <a:srgbClr val="FFFFFF"/>
                </a:solidFill>
              </a:rPr>
              <a:t>Prior Sprint Burndown Chart—Rui Wang</a:t>
            </a:r>
          </a:p>
        </p:txBody>
      </p:sp>
      <p:pic>
        <p:nvPicPr>
          <p:cNvPr id="113" name="Screen Shot 2014-11-16 at 11.02.15 PM.png"/>
          <p:cNvPicPr/>
          <p:nvPr/>
        </p:nvPicPr>
        <p:blipFill>
          <a:blip r:embed="rId3">
            <a:extLst/>
          </a:blip>
          <a:srcRect l="15293" t="23595" r="11060" b="10268"/>
          <a:stretch>
            <a:fillRect/>
          </a:stretch>
        </p:blipFill>
        <p:spPr>
          <a:xfrm>
            <a:off x="414337" y="2144335"/>
            <a:ext cx="12176310" cy="6834119"/>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title"/>
          </p:nvPr>
        </p:nvSpPr>
        <p:spPr>
          <a:xfrm>
            <a:off x="952500" y="50800"/>
            <a:ext cx="11099800" cy="2120900"/>
          </a:xfrm>
          <a:prstGeom prst="rect">
            <a:avLst/>
          </a:prstGeom>
        </p:spPr>
        <p:txBody>
          <a:bodyPr/>
          <a:lstStyle>
            <a:lvl1pPr>
              <a:defRPr sz="5500"/>
            </a:lvl1pPr>
          </a:lstStyle>
          <a:p>
            <a:pPr lvl="0">
              <a:defRPr sz="1800">
                <a:solidFill>
                  <a:srgbClr val="000000"/>
                </a:solidFill>
              </a:defRPr>
            </a:pPr>
            <a:r>
              <a:rPr sz="5500">
                <a:solidFill>
                  <a:srgbClr val="FFFFFF"/>
                </a:solidFill>
              </a:rPr>
              <a:t>Prior Sprint Retrospective </a:t>
            </a:r>
          </a:p>
        </p:txBody>
      </p:sp>
      <p:graphicFrame>
        <p:nvGraphicFramePr>
          <p:cNvPr id="118" name="Table 118"/>
          <p:cNvGraphicFramePr/>
          <p:nvPr/>
        </p:nvGraphicFramePr>
        <p:xfrm>
          <a:off x="209345" y="1982890"/>
          <a:ext cx="12598810" cy="7287597"/>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1697638"/>
                <a:gridCol w="1740822"/>
                <a:gridCol w="4047139"/>
                <a:gridCol w="2061369"/>
                <a:gridCol w="3039137"/>
              </a:tblGrid>
              <a:tr h="1212482">
                <a:tc>
                  <a:txBody>
                    <a:bodyPr/>
                    <a:lstStyle/>
                    <a:p>
                      <a:pPr lvl="0" defTabSz="914400">
                        <a:defRPr>
                          <a:solidFill>
                            <a:srgbClr val="000000"/>
                          </a:solidFill>
                        </a:defRPr>
                      </a:pPr>
                      <a:r>
                        <a:rPr b="1" sz="1700">
                          <a:solidFill>
                            <a:srgbClr val="FFFFFF"/>
                          </a:solidFill>
                          <a:latin typeface="Helvetica"/>
                          <a:ea typeface="Helvetica"/>
                          <a:cs typeface="Helvetica"/>
                          <a:sym typeface="Helvetica"/>
                        </a:rPr>
                        <a:t>Team Member</a:t>
                      </a:r>
                    </a:p>
                  </a:txBody>
                  <a:tcPr marL="50800" marR="50800" marT="50800" marB="50800" anchor="ctr" anchorCtr="0" horzOverflow="overflow"/>
                </a:tc>
                <a:tc>
                  <a:txBody>
                    <a:bodyPr/>
                    <a:lstStyle/>
                    <a:p>
                      <a:pPr lvl="0" defTabSz="914400">
                        <a:defRPr>
                          <a:solidFill>
                            <a:srgbClr val="000000"/>
                          </a:solidFill>
                        </a:defRPr>
                      </a:pPr>
                      <a:r>
                        <a:rPr b="1" sz="1700">
                          <a:solidFill>
                            <a:srgbClr val="FFFFFF"/>
                          </a:solidFill>
                          <a:latin typeface="Helvetica"/>
                          <a:ea typeface="Helvetica"/>
                          <a:cs typeface="Helvetica"/>
                          <a:sym typeface="Helvetica"/>
                        </a:rPr>
                        <a:t>Set the Stage (how did you feel this sprint)</a:t>
                      </a:r>
                    </a:p>
                  </a:txBody>
                  <a:tcPr marL="50800" marR="50800" marT="50800" marB="50800" anchor="ctr" anchorCtr="0" horzOverflow="overflow"/>
                </a:tc>
                <a:tc>
                  <a:txBody>
                    <a:bodyPr/>
                    <a:lstStyle/>
                    <a:p>
                      <a:pPr lvl="0" defTabSz="914400">
                        <a:defRPr>
                          <a:solidFill>
                            <a:srgbClr val="000000"/>
                          </a:solidFill>
                        </a:defRPr>
                      </a:pPr>
                      <a:r>
                        <a:rPr b="1" sz="1700">
                          <a:solidFill>
                            <a:srgbClr val="FFFFFF"/>
                          </a:solidFill>
                          <a:latin typeface="Helvetica"/>
                          <a:ea typeface="Helvetica"/>
                          <a:cs typeface="Helvetica"/>
                          <a:sym typeface="Helvetica"/>
                        </a:rPr>
                        <a:t>What Happend this sprint</a:t>
                      </a:r>
                    </a:p>
                  </a:txBody>
                  <a:tcPr marL="50800" marR="50800" marT="50800" marB="50800" anchor="ctr" anchorCtr="0" horzOverflow="overflow"/>
                </a:tc>
                <a:tc>
                  <a:txBody>
                    <a:bodyPr/>
                    <a:lstStyle/>
                    <a:p>
                      <a:pPr lvl="0" defTabSz="914400">
                        <a:defRPr>
                          <a:solidFill>
                            <a:srgbClr val="000000"/>
                          </a:solidFill>
                        </a:defRPr>
                      </a:pPr>
                      <a:r>
                        <a:rPr b="1" sz="1700">
                          <a:solidFill>
                            <a:srgbClr val="FFFFFF"/>
                          </a:solidFill>
                          <a:latin typeface="Helvetica"/>
                          <a:ea typeface="Helvetica"/>
                          <a:cs typeface="Helvetica"/>
                          <a:sym typeface="Helvetica"/>
                        </a:rPr>
                        <a:t>Why did those things happen</a:t>
                      </a:r>
                    </a:p>
                  </a:txBody>
                  <a:tcPr marL="50800" marR="50800" marT="50800" marB="50800" anchor="ctr" anchorCtr="0" horzOverflow="overflow"/>
                </a:tc>
                <a:tc>
                  <a:txBody>
                    <a:bodyPr/>
                    <a:lstStyle/>
                    <a:p>
                      <a:pPr lvl="0" defTabSz="914400">
                        <a:defRPr>
                          <a:solidFill>
                            <a:srgbClr val="000000"/>
                          </a:solidFill>
                        </a:defRPr>
                      </a:pPr>
                      <a:r>
                        <a:rPr b="1" sz="1700">
                          <a:solidFill>
                            <a:srgbClr val="FFFFFF"/>
                          </a:solidFill>
                          <a:latin typeface="Helvetica"/>
                          <a:ea typeface="Helvetica"/>
                          <a:cs typeface="Helvetica"/>
                          <a:sym typeface="Helvetica"/>
                        </a:rPr>
                        <a:t>What To Do to keep up what worked well and prevent what didn't</a:t>
                      </a:r>
                    </a:p>
                  </a:txBody>
                  <a:tcPr marL="50800" marR="50800" marT="50800" marB="50800" anchor="ctr" anchorCtr="0" horzOverflow="overflow"/>
                </a:tc>
              </a:tr>
              <a:tr h="1212482">
                <a:tc>
                  <a:txBody>
                    <a:bodyPr/>
                    <a:lstStyle/>
                    <a:p>
                      <a:pPr lvl="0" defTabSz="914400">
                        <a:defRPr>
                          <a:solidFill>
                            <a:srgbClr val="000000"/>
                          </a:solidFill>
                        </a:defRPr>
                      </a:pPr>
                      <a:r>
                        <a:rPr b="1" sz="1500">
                          <a:solidFill>
                            <a:srgbClr val="FFFFFF"/>
                          </a:solidFill>
                          <a:latin typeface="Helvetica"/>
                          <a:ea typeface="Helvetica"/>
                          <a:cs typeface="Helvetica"/>
                          <a:sym typeface="Helvetica"/>
                        </a:rPr>
                        <a:t>Rui Wang</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Great</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Build the archetype including the Collection Reader, Concept Annotator, Document Annotator, Triple Annotator and Consumer, inform the team members about the pipeline.</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Improve coding skill</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Read materials, get acknowledged about the system</a:t>
                      </a:r>
                    </a:p>
                  </a:txBody>
                  <a:tcPr marL="50800" marR="50800" marT="50800" marB="50800" anchor="ctr" anchorCtr="0" horzOverflow="overflow"/>
                </a:tc>
              </a:tr>
              <a:tr h="1212482">
                <a:tc>
                  <a:txBody>
                    <a:bodyPr/>
                    <a:lstStyle/>
                    <a:p>
                      <a:pPr lvl="0" defTabSz="914400">
                        <a:defRPr>
                          <a:solidFill>
                            <a:srgbClr val="000000"/>
                          </a:solidFill>
                        </a:defRPr>
                      </a:pPr>
                      <a:r>
                        <a:rPr b="1" sz="1500">
                          <a:solidFill>
                            <a:srgbClr val="FFFFFF"/>
                          </a:solidFill>
                          <a:latin typeface="Helvetica"/>
                          <a:ea typeface="Helvetica"/>
                          <a:cs typeface="Helvetica"/>
                          <a:sym typeface="Helvetica"/>
                        </a:rPr>
                        <a:t>Victor Zhao</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Great</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Build the archetype including the Collection Reader, Concept Annotator, Document Annotator, Triple Annotator and Consumer, to complete the evaluator in Consumer.</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Learn to build QA system</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Know about the pipeline, try give more help to other teammates.</a:t>
                      </a:r>
                    </a:p>
                  </a:txBody>
                  <a:tcPr marL="50800" marR="50800" marT="50800" marB="50800" anchor="ctr" anchorCtr="0" horzOverflow="overflow"/>
                </a:tc>
              </a:tr>
              <a:tr h="1212482">
                <a:tc>
                  <a:txBody>
                    <a:bodyPr/>
                    <a:lstStyle/>
                    <a:p>
                      <a:pPr lvl="0" defTabSz="914400">
                        <a:defRPr>
                          <a:solidFill>
                            <a:srgbClr val="000000"/>
                          </a:solidFill>
                        </a:defRPr>
                      </a:pPr>
                      <a:r>
                        <a:rPr b="1" sz="1500">
                          <a:solidFill>
                            <a:srgbClr val="FFFFFF"/>
                          </a:solidFill>
                          <a:latin typeface="Helvetica"/>
                          <a:ea typeface="Helvetica"/>
                          <a:cs typeface="Helvetica"/>
                          <a:sym typeface="Helvetica"/>
                        </a:rPr>
                        <a:t>Carol Cheng</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Good</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Get familiar with the pipeline. Help to build Question Annotator, Document Annotator, Triple Annotator.</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Practice coding ability and learn software management</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To get more familiar with the system, including the collection reader, annotator and consumer.</a:t>
                      </a:r>
                    </a:p>
                  </a:txBody>
                  <a:tcPr marL="50800" marR="50800" marT="50800" marB="50800" anchor="ctr" anchorCtr="0" horzOverflow="overflow"/>
                </a:tc>
              </a:tr>
              <a:tr h="1212482">
                <a:tc>
                  <a:txBody>
                    <a:bodyPr/>
                    <a:lstStyle/>
                    <a:p>
                      <a:pPr lvl="0" defTabSz="914400">
                        <a:defRPr>
                          <a:solidFill>
                            <a:srgbClr val="000000"/>
                          </a:solidFill>
                        </a:defRPr>
                      </a:pPr>
                      <a:r>
                        <a:rPr b="1" sz="1500">
                          <a:solidFill>
                            <a:srgbClr val="FFFFFF"/>
                          </a:solidFill>
                          <a:latin typeface="Helvetica"/>
                          <a:ea typeface="Helvetica"/>
                          <a:cs typeface="Helvetica"/>
                          <a:sym typeface="Helvetica"/>
                        </a:rPr>
                        <a:t>Yan Zhao</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Good</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Get familiar with the pipeline. Help to build Question Annotator,Concept Annotator, and Consumer.</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Learn Intelligence  System</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To get more familiar with the system, including the collection reader, annotator and consumer. Code for the next sprint sprint.</a:t>
                      </a:r>
                    </a:p>
                  </a:txBody>
                  <a:tcPr marL="50800" marR="50800" marT="50800" marB="50800" anchor="ctr" anchorCtr="0" horzOverflow="overflow"/>
                </a:tc>
              </a:tr>
              <a:tr h="1212482">
                <a:tc>
                  <a:txBody>
                    <a:bodyPr/>
                    <a:lstStyle/>
                    <a:p>
                      <a:pPr lvl="0" defTabSz="914400">
                        <a:defRPr>
                          <a:solidFill>
                            <a:srgbClr val="000000"/>
                          </a:solidFill>
                        </a:defRPr>
                      </a:pPr>
                      <a:r>
                        <a:rPr b="1" sz="1500">
                          <a:solidFill>
                            <a:srgbClr val="FFFFFF"/>
                          </a:solidFill>
                          <a:latin typeface="Helvetica"/>
                          <a:ea typeface="Helvetica"/>
                          <a:cs typeface="Helvetica"/>
                          <a:sym typeface="Helvetica"/>
                        </a:rPr>
                        <a:t>Hua Tang</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Good</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Get familiar with the pipeline. Help to build Collection Reader, Document Annotator, and Triple Annotator.</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Learn software engineering method</a:t>
                      </a:r>
                    </a:p>
                  </a:txBody>
                  <a:tcPr marL="50800" marR="50800" marT="50800" marB="50800" anchor="ctr" anchorCtr="0" horzOverflow="overflow"/>
                </a:tc>
                <a:tc>
                  <a:txBody>
                    <a:bodyPr/>
                    <a:lstStyle/>
                    <a:p>
                      <a:pPr lvl="0" defTabSz="914400">
                        <a:defRPr>
                          <a:solidFill>
                            <a:srgbClr val="000000"/>
                          </a:solidFill>
                        </a:defRPr>
                      </a:pPr>
                      <a:r>
                        <a:rPr b="1" sz="1500">
                          <a:solidFill>
                            <a:srgbClr val="FFFFFF"/>
                          </a:solidFill>
                          <a:latin typeface="Helvetica"/>
                          <a:ea typeface="Helvetica"/>
                          <a:cs typeface="Helvetica"/>
                          <a:sym typeface="Helvetica"/>
                        </a:rPr>
                        <a:t>To get more familiar with the system, including the collection reader, annotator and consumer.</a:t>
                      </a:r>
                    </a:p>
                  </a:txBody>
                  <a:tcPr marL="50800" marR="50800" marT="50800" marB="50800" anchor="ctr" anchorCtr="0" horzOverflow="overflow"/>
                </a:tc>
              </a:tr>
            </a:tbl>
          </a:graphicData>
        </a:graphic>
      </p:graphicFrame>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lvl="0">
              <a:defRPr sz="1800">
                <a:solidFill>
                  <a:srgbClr val="000000"/>
                </a:solidFill>
              </a:defRPr>
            </a:pPr>
            <a:r>
              <a:rPr sz="8000">
                <a:solidFill>
                  <a:srgbClr val="FFFFFF"/>
                </a:solidFill>
              </a:rPr>
              <a:t>Performance</a:t>
            </a:r>
          </a:p>
        </p:txBody>
      </p:sp>
      <p:pic>
        <p:nvPicPr>
          <p:cNvPr id="123" name="pasted-image.png"/>
          <p:cNvPicPr/>
          <p:nvPr/>
        </p:nvPicPr>
        <p:blipFill>
          <a:blip r:embed="rId3">
            <a:extLst/>
          </a:blip>
          <a:stretch>
            <a:fillRect/>
          </a:stretch>
        </p:blipFill>
        <p:spPr>
          <a:xfrm>
            <a:off x="0" y="2949570"/>
            <a:ext cx="13004801" cy="2242208"/>
          </a:xfrm>
          <a:prstGeom prst="rect">
            <a:avLst/>
          </a:prstGeom>
          <a:ln w="12700">
            <a:miter lim="400000"/>
          </a:ln>
        </p:spPr>
      </p:pic>
      <p:sp>
        <p:nvSpPr>
          <p:cNvPr id="124" name="Shape 124"/>
          <p:cNvSpPr/>
          <p:nvPr/>
        </p:nvSpPr>
        <p:spPr>
          <a:xfrm>
            <a:off x="642708" y="6152170"/>
            <a:ext cx="1171938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Why does not the performance meet our expectation?</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 presetID="2" grpId="1" fill="hold">
                                  <p:stCondLst>
                                    <p:cond delay="0"/>
                                  </p:stCondLst>
                                  <p:iterate type="el" backwards="0">
                                    <p:tmAbs val="0"/>
                                  </p:iterate>
                                  <p:childTnLst>
                                    <p:set>
                                      <p:cBhvr>
                                        <p:cTn id="6" fill="hold"/>
                                        <p:tgtEl>
                                          <p:spTgt spid="124"/>
                                        </p:tgtEl>
                                        <p:attrNameLst>
                                          <p:attrName>style.visibility</p:attrName>
                                        </p:attrNameLst>
                                      </p:cBhvr>
                                      <p:to>
                                        <p:strVal val="visible"/>
                                      </p:to>
                                    </p:set>
                                    <p:anim calcmode="lin" valueType="num">
                                      <p:cBhvr>
                                        <p:cTn id="7" dur="1500" fill="hold"/>
                                        <p:tgtEl>
                                          <p:spTgt spid="124"/>
                                        </p:tgtEl>
                                        <p:attrNameLst>
                                          <p:attrName>ppt_x</p:attrName>
                                        </p:attrNameLst>
                                      </p:cBhvr>
                                      <p:tavLst>
                                        <p:tav tm="0">
                                          <p:val>
                                            <p:strVal val="#ppt_x"/>
                                          </p:val>
                                        </p:tav>
                                        <p:tav tm="100000">
                                          <p:val>
                                            <p:strVal val="#ppt_x"/>
                                          </p:val>
                                        </p:tav>
                                      </p:tavLst>
                                    </p:anim>
                                    <p:anim calcmode="lin" valueType="num">
                                      <p:cBhvr>
                                        <p:cTn id="8" dur="1500" fill="hold"/>
                                        <p:tgtEl>
                                          <p:spTgt spid="1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 grpId="1"/>
    </p:bldLst>
  </p:timing>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0066C1"/>
            </a:gs>
            <a:gs pos="100000">
              <a:srgbClr val="094593"/>
            </a:gs>
          </a:gsLst>
          <a:lin ang="5400000" scaled="0"/>
        </a:gradFill>
        <a:ln w="12700" cap="flat">
          <a:noFill/>
          <a:miter lim="400000"/>
        </a:ln>
        <a:effectLst>
          <a:outerShdw sx="100000" sy="100000" kx="0" ky="0" algn="b" rotWithShape="0" blurRad="76200" dist="0" dir="18900000">
            <a:srgbClr val="000000">
              <a:alpha val="8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0066C1"/>
            </a:gs>
            <a:gs pos="100000">
              <a:srgbClr val="094593"/>
            </a:gs>
          </a:gsLst>
          <a:lin ang="5400000" scaled="0"/>
        </a:gradFill>
        <a:ln w="12700" cap="flat">
          <a:noFill/>
          <a:miter lim="400000"/>
        </a:ln>
        <a:effectLst>
          <a:outerShdw sx="100000" sy="100000" kx="0" ky="0" algn="b" rotWithShape="0" blurRad="76200" dist="0" dir="18900000">
            <a:srgbClr val="000000">
              <a:alpha val="8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